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Michroma"/>
      <p:regular r:id="rId36"/>
    </p:embeddedFont>
    <p:embeddedFont>
      <p:font typeface="Julius Sans One"/>
      <p:regular r:id="rId37"/>
    </p:embeddedFont>
    <p:embeddedFont>
      <p:font typeface="IBM Plex Mono ExtraLight"/>
      <p:regular r:id="rId38"/>
      <p:bold r:id="rId39"/>
      <p:italic r:id="rId40"/>
      <p:boldItalic r:id="rId41"/>
    </p:embeddedFont>
    <p:embeddedFont>
      <p:font typeface="IBM Plex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6" roundtripDataSignature="AMtx7mji7huln6Q4pfCSzqMlC0JD4Nww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MonoExtraLight-italic.fntdata"/><Relationship Id="rId20" Type="http://schemas.openxmlformats.org/officeDocument/2006/relationships/slide" Target="slides/slide15.xml"/><Relationship Id="rId42" Type="http://schemas.openxmlformats.org/officeDocument/2006/relationships/font" Target="fonts/IBMPlexMono-regular.fntdata"/><Relationship Id="rId41" Type="http://schemas.openxmlformats.org/officeDocument/2006/relationships/font" Target="fonts/IBMPlexMonoExtra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IBMPlexMono-italic.fntdata"/><Relationship Id="rId21" Type="http://schemas.openxmlformats.org/officeDocument/2006/relationships/slide" Target="slides/slide16.xml"/><Relationship Id="rId43" Type="http://schemas.openxmlformats.org/officeDocument/2006/relationships/font" Target="fonts/IBMPlexMono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IBMPlex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JuliusSansOne-regular.fntdata"/><Relationship Id="rId14" Type="http://schemas.openxmlformats.org/officeDocument/2006/relationships/slide" Target="slides/slide9.xml"/><Relationship Id="rId36" Type="http://schemas.openxmlformats.org/officeDocument/2006/relationships/font" Target="fonts/Michroma-regular.fntdata"/><Relationship Id="rId17" Type="http://schemas.openxmlformats.org/officeDocument/2006/relationships/slide" Target="slides/slide12.xml"/><Relationship Id="rId39" Type="http://schemas.openxmlformats.org/officeDocument/2006/relationships/font" Target="fonts/IBMPlexMonoExtraLight-bold.fntdata"/><Relationship Id="rId16" Type="http://schemas.openxmlformats.org/officeDocument/2006/relationships/slide" Target="slides/slide11.xml"/><Relationship Id="rId38" Type="http://schemas.openxmlformats.org/officeDocument/2006/relationships/font" Target="fonts/IBMPlexMonoExtra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484625f8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2484625f89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484625f8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2484625f89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484625f8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2484625f89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2484625f8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2484625f89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7a18a85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d7a18a853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7a18a853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d7a18a8538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7a18a853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d7a18a8538_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7a18a853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d7a18a8538_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7a18a853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d7a18a853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7a18a8538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d7a18a8538_1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7a18a85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d7a18a8538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4c8b079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24c8b079a0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7a18a853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d7a18a8538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24c8b079a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24c8b079a0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484625f8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2484625f89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2484625f8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2484625f89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2484625f8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2484625f89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484625f8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2484625f89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7a18a853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d7a18a8538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20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8.jpg"/><Relationship Id="rId5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30.png"/><Relationship Id="rId5" Type="http://schemas.openxmlformats.org/officeDocument/2006/relationships/image" Target="../media/image48.gif"/><Relationship Id="rId6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7.png"/><Relationship Id="rId7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64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68.png"/><Relationship Id="rId7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8.jpg"/><Relationship Id="rId5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63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40.gif"/><Relationship Id="rId6" Type="http://schemas.openxmlformats.org/officeDocument/2006/relationships/image" Target="../media/image66.png"/><Relationship Id="rId7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gif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58.png"/><Relationship Id="rId5" Type="http://schemas.openxmlformats.org/officeDocument/2006/relationships/image" Target="../media/image51.png"/><Relationship Id="rId6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8.jpg"/><Relationship Id="rId5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gif"/><Relationship Id="rId4" Type="http://schemas.openxmlformats.org/officeDocument/2006/relationships/image" Target="../media/image5.jpg"/><Relationship Id="rId5" Type="http://schemas.openxmlformats.org/officeDocument/2006/relationships/image" Target="../media/image53.png"/><Relationship Id="rId6" Type="http://schemas.openxmlformats.org/officeDocument/2006/relationships/image" Target="../media/image67.png"/><Relationship Id="rId7" Type="http://schemas.openxmlformats.org/officeDocument/2006/relationships/image" Target="../media/image71.png"/><Relationship Id="rId8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8.jpg"/><Relationship Id="rId5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59.png"/><Relationship Id="rId5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8.jpg"/><Relationship Id="rId5" Type="http://schemas.openxmlformats.org/officeDocument/2006/relationships/image" Target="../media/image7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69.png"/><Relationship Id="rId7" Type="http://schemas.openxmlformats.org/officeDocument/2006/relationships/image" Target="../media/image77.png"/><Relationship Id="rId8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8.jpg"/><Relationship Id="rId4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74.png"/><Relationship Id="rId5" Type="http://schemas.openxmlformats.org/officeDocument/2006/relationships/image" Target="../media/image80.jpg"/><Relationship Id="rId6" Type="http://schemas.openxmlformats.org/officeDocument/2006/relationships/image" Target="../media/image8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84.jpg"/><Relationship Id="rId11" Type="http://schemas.openxmlformats.org/officeDocument/2006/relationships/image" Target="../media/image12.png"/><Relationship Id="rId10" Type="http://schemas.openxmlformats.org/officeDocument/2006/relationships/image" Target="../media/image31.png"/><Relationship Id="rId9" Type="http://schemas.openxmlformats.org/officeDocument/2006/relationships/hyperlink" Target="https://pypi.org/project/wordcloud/" TargetMode="External"/><Relationship Id="rId5" Type="http://schemas.openxmlformats.org/officeDocument/2006/relationships/image" Target="../media/image81.png"/><Relationship Id="rId6" Type="http://schemas.openxmlformats.org/officeDocument/2006/relationships/hyperlink" Target="https://genius.com/" TargetMode="External"/><Relationship Id="rId7" Type="http://schemas.openxmlformats.org/officeDocument/2006/relationships/hyperlink" Target="https://www.kaggle.com/datasets/carlosgdcj/genius-song-lyrics-with-language-information" TargetMode="External"/><Relationship Id="rId8" Type="http://schemas.openxmlformats.org/officeDocument/2006/relationships/hyperlink" Target="https://scikit-learn.org/stable/modules/generated/sklearn.feature_extraction.text.TfidfVectorizer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8.jpg"/><Relationship Id="rId5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Relationship Id="rId4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2.png"/><Relationship Id="rId5" Type="http://schemas.openxmlformats.org/officeDocument/2006/relationships/image" Target="../media/image40.gif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9" Type="http://schemas.openxmlformats.org/officeDocument/2006/relationships/image" Target="../media/image48.gif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jp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48.gif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6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3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gif"/><Relationship Id="rId4" Type="http://schemas.openxmlformats.org/officeDocument/2006/relationships/image" Target="../media/image5.jpg"/><Relationship Id="rId5" Type="http://schemas.openxmlformats.org/officeDocument/2006/relationships/image" Target="../media/image36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580"/>
            <a:ext cx="18288000" cy="10424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0" y="-180826"/>
            <a:ext cx="18288000" cy="10467826"/>
            <a:chOff x="0" y="-47625"/>
            <a:chExt cx="4816593" cy="2756958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3"/>
              </a:srgbClr>
            </a:solidFill>
            <a:ln>
              <a:noFill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/>
          <p:nvPr/>
        </p:nvSpPr>
        <p:spPr>
          <a:xfrm>
            <a:off x="826146" y="2375923"/>
            <a:ext cx="16635708" cy="5535154"/>
          </a:xfrm>
          <a:custGeom>
            <a:rect b="b" l="l" r="r" t="t"/>
            <a:pathLst>
              <a:path extrusionOk="0" h="5535154" w="16635708">
                <a:moveTo>
                  <a:pt x="0" y="0"/>
                </a:moveTo>
                <a:lnTo>
                  <a:pt x="16635708" y="0"/>
                </a:lnTo>
                <a:lnTo>
                  <a:pt x="16635708" y="5535154"/>
                </a:lnTo>
                <a:lnTo>
                  <a:pt x="0" y="553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1504042" y="8410707"/>
            <a:ext cx="5755258" cy="847593"/>
          </a:xfrm>
          <a:custGeom>
            <a:rect b="b" l="l" r="r" t="t"/>
            <a:pathLst>
              <a:path extrusionOk="0" h="847593" w="5755258">
                <a:moveTo>
                  <a:pt x="0" y="0"/>
                </a:moveTo>
                <a:lnTo>
                  <a:pt x="5755258" y="0"/>
                </a:lnTo>
                <a:lnTo>
                  <a:pt x="5755258" y="847593"/>
                </a:lnTo>
                <a:lnTo>
                  <a:pt x="0" y="847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028700" y="1028700"/>
            <a:ext cx="5223272" cy="316562"/>
          </a:xfrm>
          <a:custGeom>
            <a:rect b="b" l="l" r="r" t="t"/>
            <a:pathLst>
              <a:path extrusionOk="0" h="316562" w="5223272">
                <a:moveTo>
                  <a:pt x="0" y="0"/>
                </a:moveTo>
                <a:lnTo>
                  <a:pt x="5223272" y="0"/>
                </a:lnTo>
                <a:lnTo>
                  <a:pt x="5223272" y="316562"/>
                </a:lnTo>
                <a:lnTo>
                  <a:pt x="0" y="316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5346013" y="1028700"/>
            <a:ext cx="1913287" cy="316562"/>
          </a:xfrm>
          <a:custGeom>
            <a:rect b="b" l="l" r="r" t="t"/>
            <a:pathLst>
              <a:path extrusionOk="0" h="316562" w="1913287">
                <a:moveTo>
                  <a:pt x="0" y="0"/>
                </a:moveTo>
                <a:lnTo>
                  <a:pt x="1913287" y="0"/>
                </a:lnTo>
                <a:lnTo>
                  <a:pt x="1913287" y="316562"/>
                </a:lnTo>
                <a:lnTo>
                  <a:pt x="0" y="316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2510399" y="3329175"/>
            <a:ext cx="132672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Minería de Texto</a:t>
            </a:r>
            <a:endParaRPr sz="100"/>
          </a:p>
        </p:txBody>
      </p:sp>
      <p:sp>
        <p:nvSpPr>
          <p:cNvPr id="93" name="Google Shape;93;p1"/>
          <p:cNvSpPr txBox="1"/>
          <p:nvPr/>
        </p:nvSpPr>
        <p:spPr>
          <a:xfrm>
            <a:off x="4775825" y="756025"/>
            <a:ext cx="1208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8C52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Programación de IA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614076" y="8401175"/>
            <a:ext cx="1564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8C52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Daniel Marín &amp; Guadalupe Luna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-939050" y="-805611"/>
            <a:ext cx="9069996" cy="8888596"/>
          </a:xfrm>
          <a:custGeom>
            <a:rect b="b" l="l" r="r" t="t"/>
            <a:pathLst>
              <a:path extrusionOk="0" h="8888596" w="9069996">
                <a:moveTo>
                  <a:pt x="0" y="0"/>
                </a:moveTo>
                <a:lnTo>
                  <a:pt x="9069996" y="0"/>
                </a:lnTo>
                <a:lnTo>
                  <a:pt x="9069996" y="8888596"/>
                </a:lnTo>
                <a:lnTo>
                  <a:pt x="0" y="8888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47" name="Google Shape;247;p14"/>
          <p:cNvCxnSpPr/>
          <p:nvPr/>
        </p:nvCxnSpPr>
        <p:spPr>
          <a:xfrm flipH="1" rot="10800000">
            <a:off x="8335950" y="-169193"/>
            <a:ext cx="7387500" cy="63159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248" name="Google Shape;248;p14"/>
          <p:cNvSpPr txBox="1"/>
          <p:nvPr/>
        </p:nvSpPr>
        <p:spPr>
          <a:xfrm>
            <a:off x="8130950" y="6574850"/>
            <a:ext cx="9629400" cy="21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Preprocesamiento del texto</a:t>
            </a:r>
            <a:endParaRPr/>
          </a:p>
        </p:txBody>
      </p:sp>
      <p:grpSp>
        <p:nvGrpSpPr>
          <p:cNvPr id="249" name="Google Shape;249;p14"/>
          <p:cNvGrpSpPr/>
          <p:nvPr/>
        </p:nvGrpSpPr>
        <p:grpSpPr>
          <a:xfrm>
            <a:off x="8335950" y="4704244"/>
            <a:ext cx="1544564" cy="925507"/>
            <a:chOff x="0" y="0"/>
            <a:chExt cx="812800" cy="487032"/>
          </a:xfrm>
        </p:grpSpPr>
        <p:sp>
          <p:nvSpPr>
            <p:cNvPr id="250" name="Google Shape;250;p14"/>
            <p:cNvSpPr/>
            <p:nvPr/>
          </p:nvSpPr>
          <p:spPr>
            <a:xfrm>
              <a:off x="0" y="0"/>
              <a:ext cx="812800" cy="487032"/>
            </a:xfrm>
            <a:custGeom>
              <a:rect b="b" l="l" r="r" t="t"/>
              <a:pathLst>
                <a:path extrusionOk="0" h="487032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43516"/>
                  </a:lnTo>
                  <a:lnTo>
                    <a:pt x="0" y="487032"/>
                  </a:lnTo>
                  <a:lnTo>
                    <a:pt x="812800" y="487032"/>
                  </a:lnTo>
                  <a:lnTo>
                    <a:pt x="711200" y="243516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1" name="Google Shape;251;p14"/>
            <p:cNvSpPr txBox="1"/>
            <p:nvPr/>
          </p:nvSpPr>
          <p:spPr>
            <a:xfrm>
              <a:off x="88900" y="0"/>
              <a:ext cx="635000" cy="4870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03.</a:t>
              </a:r>
              <a:endParaRPr/>
            </a:p>
          </p:txBody>
        </p:sp>
      </p:grpSp>
      <p:pic>
        <p:nvPicPr>
          <p:cNvPr id="252" name="Google Shape;25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452" y="241175"/>
            <a:ext cx="6795000" cy="679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53" name="Google Shape;253;p14"/>
          <p:cNvSpPr txBox="1"/>
          <p:nvPr/>
        </p:nvSpPr>
        <p:spPr>
          <a:xfrm>
            <a:off x="9076975" y="8741750"/>
            <a:ext cx="7221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Limpiaremos los datos obtenidos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59" name="Google Shape;259;p15"/>
          <p:cNvCxnSpPr/>
          <p:nvPr/>
        </p:nvCxnSpPr>
        <p:spPr>
          <a:xfrm>
            <a:off x="572556" y="5133975"/>
            <a:ext cx="17142887" cy="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pic>
        <p:nvPicPr>
          <p:cNvPr id="260" name="Google Shape;260;p15"/>
          <p:cNvPicPr preferRelativeResize="0"/>
          <p:nvPr/>
        </p:nvPicPr>
        <p:blipFill rotWithShape="1">
          <a:blip r:embed="rId4">
            <a:alphaModFix/>
          </a:blip>
          <a:srcRect b="0" l="31295" r="0" t="0"/>
          <a:stretch/>
        </p:blipFill>
        <p:spPr>
          <a:xfrm>
            <a:off x="1028700" y="1742435"/>
            <a:ext cx="8115299" cy="680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63161" y="1028700"/>
            <a:ext cx="1602850" cy="16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5"/>
          <p:cNvSpPr/>
          <p:nvPr/>
        </p:nvSpPr>
        <p:spPr>
          <a:xfrm>
            <a:off x="0" y="9655233"/>
            <a:ext cx="9144000" cy="631767"/>
          </a:xfrm>
          <a:custGeom>
            <a:rect b="b" l="l" r="r" t="t"/>
            <a:pathLst>
              <a:path extrusionOk="0" h="631767" w="9144000">
                <a:moveTo>
                  <a:pt x="0" y="0"/>
                </a:moveTo>
                <a:lnTo>
                  <a:pt x="9144000" y="0"/>
                </a:lnTo>
                <a:lnTo>
                  <a:pt x="9144000" y="631767"/>
                </a:lnTo>
                <a:lnTo>
                  <a:pt x="0" y="631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15"/>
          <p:cNvSpPr/>
          <p:nvPr/>
        </p:nvSpPr>
        <p:spPr>
          <a:xfrm rot="10800000">
            <a:off x="9144000" y="0"/>
            <a:ext cx="9144000" cy="631767"/>
          </a:xfrm>
          <a:custGeom>
            <a:rect b="b" l="l" r="r" t="t"/>
            <a:pathLst>
              <a:path extrusionOk="0" h="631767" w="9144000">
                <a:moveTo>
                  <a:pt x="9144000" y="631767"/>
                </a:moveTo>
                <a:lnTo>
                  <a:pt x="0" y="631767"/>
                </a:lnTo>
                <a:lnTo>
                  <a:pt x="0" y="0"/>
                </a:lnTo>
                <a:lnTo>
                  <a:pt x="9144000" y="0"/>
                </a:lnTo>
                <a:lnTo>
                  <a:pt x="9144000" y="63176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5"/>
          <p:cNvSpPr txBox="1"/>
          <p:nvPr/>
        </p:nvSpPr>
        <p:spPr>
          <a:xfrm>
            <a:off x="9446400" y="3733975"/>
            <a:ext cx="8539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HORA DE PREPROCESAR LOS DATOS</a:t>
            </a:r>
            <a:endParaRPr/>
          </a:p>
        </p:txBody>
      </p:sp>
      <p:sp>
        <p:nvSpPr>
          <p:cNvPr id="265" name="Google Shape;265;p15"/>
          <p:cNvSpPr txBox="1"/>
          <p:nvPr/>
        </p:nvSpPr>
        <p:spPr>
          <a:xfrm>
            <a:off x="10663155" y="5476875"/>
            <a:ext cx="6202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Una vez hemos descargado y hemos recopilado las canciones que están en el dataset, vamos a limpiarlo para que nuestro modelo solo use lo 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imprescindible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para predecir el género.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16"/>
          <p:cNvSpPr/>
          <p:nvPr/>
        </p:nvSpPr>
        <p:spPr>
          <a:xfrm>
            <a:off x="13389118" y="-104833"/>
            <a:ext cx="5454396" cy="971874"/>
          </a:xfrm>
          <a:custGeom>
            <a:rect b="b" l="l" r="r" t="t"/>
            <a:pathLst>
              <a:path extrusionOk="0" h="971874" w="5454396">
                <a:moveTo>
                  <a:pt x="0" y="0"/>
                </a:moveTo>
                <a:lnTo>
                  <a:pt x="5454396" y="0"/>
                </a:lnTo>
                <a:lnTo>
                  <a:pt x="5454396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6"/>
          <p:cNvSpPr txBox="1"/>
          <p:nvPr/>
        </p:nvSpPr>
        <p:spPr>
          <a:xfrm>
            <a:off x="345238" y="6983725"/>
            <a:ext cx="43470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REDUCCIÓN DE DIMENSIONALIDAD</a:t>
            </a:r>
            <a:endParaRPr/>
          </a:p>
        </p:txBody>
      </p:sp>
      <p:cxnSp>
        <p:nvCxnSpPr>
          <p:cNvPr id="273" name="Google Shape;273;p16"/>
          <p:cNvCxnSpPr/>
          <p:nvPr/>
        </p:nvCxnSpPr>
        <p:spPr>
          <a:xfrm>
            <a:off x="1080078" y="3319093"/>
            <a:ext cx="16179222" cy="5939207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grpSp>
        <p:nvGrpSpPr>
          <p:cNvPr id="274" name="Google Shape;274;p16"/>
          <p:cNvGrpSpPr/>
          <p:nvPr/>
        </p:nvGrpSpPr>
        <p:grpSpPr>
          <a:xfrm>
            <a:off x="9862375" y="6955097"/>
            <a:ext cx="2980125" cy="2777404"/>
            <a:chOff x="11" y="3746467"/>
            <a:chExt cx="3973500" cy="2669554"/>
          </a:xfrm>
        </p:grpSpPr>
        <p:sp>
          <p:nvSpPr>
            <p:cNvPr id="275" name="Google Shape;275;p16"/>
            <p:cNvSpPr txBox="1"/>
            <p:nvPr/>
          </p:nvSpPr>
          <p:spPr>
            <a:xfrm>
              <a:off x="366915" y="3746467"/>
              <a:ext cx="3239700" cy="120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 </a:t>
              </a:r>
              <a:r>
                <a:rPr lang="en-US" sz="2400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REVISIÓN DE GÉNEROS</a:t>
              </a:r>
              <a:endParaRPr/>
            </a:p>
          </p:txBody>
        </p:sp>
        <p:sp>
          <p:nvSpPr>
            <p:cNvPr id="276" name="Google Shape;276;p16"/>
            <p:cNvSpPr txBox="1"/>
            <p:nvPr/>
          </p:nvSpPr>
          <p:spPr>
            <a:xfrm>
              <a:off x="11" y="5235521"/>
              <a:ext cx="3973500" cy="118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98F3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Comprobamos cuántos géneros tenemos</a:t>
              </a:r>
              <a:endParaRPr/>
            </a:p>
          </p:txBody>
        </p:sp>
      </p:grpSp>
      <p:grpSp>
        <p:nvGrpSpPr>
          <p:cNvPr id="277" name="Google Shape;277;p16"/>
          <p:cNvGrpSpPr/>
          <p:nvPr/>
        </p:nvGrpSpPr>
        <p:grpSpPr>
          <a:xfrm>
            <a:off x="5445525" y="3018928"/>
            <a:ext cx="2980124" cy="2597004"/>
            <a:chOff x="-12" y="-1501727"/>
            <a:chExt cx="3973500" cy="3462672"/>
          </a:xfrm>
        </p:grpSpPr>
        <p:sp>
          <p:nvSpPr>
            <p:cNvPr id="278" name="Google Shape;278;p16"/>
            <p:cNvSpPr txBox="1"/>
            <p:nvPr/>
          </p:nvSpPr>
          <p:spPr>
            <a:xfrm>
              <a:off x="366921" y="-1501727"/>
              <a:ext cx="32397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LIMPIEZA DE LAS LETRAS</a:t>
              </a:r>
              <a:endParaRPr/>
            </a:p>
          </p:txBody>
        </p:sp>
        <p:sp>
          <p:nvSpPr>
            <p:cNvPr id="279" name="Google Shape;279;p16"/>
            <p:cNvSpPr txBox="1"/>
            <p:nvPr/>
          </p:nvSpPr>
          <p:spPr>
            <a:xfrm>
              <a:off x="-12" y="323245"/>
              <a:ext cx="3973500" cy="16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98F3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Hacemos un tratamiento de las letras</a:t>
              </a:r>
              <a:endParaRPr/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13047400" y="3018875"/>
            <a:ext cx="4985948" cy="2807023"/>
            <a:chOff x="0" y="2"/>
            <a:chExt cx="3973500" cy="2029222"/>
          </a:xfrm>
        </p:grpSpPr>
        <p:sp>
          <p:nvSpPr>
            <p:cNvPr id="281" name="Google Shape;281;p16"/>
            <p:cNvSpPr txBox="1"/>
            <p:nvPr/>
          </p:nvSpPr>
          <p:spPr>
            <a:xfrm>
              <a:off x="366899" y="2"/>
              <a:ext cx="32397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 </a:t>
              </a:r>
              <a:r>
                <a:rPr lang="en-US" sz="2400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BALANCEAR</a:t>
              </a:r>
              <a:r>
                <a:rPr lang="en-US" sz="2400">
                  <a:solidFill>
                    <a:srgbClr val="8C52FF"/>
                  </a:solidFill>
                  <a:latin typeface="Michroma"/>
                  <a:ea typeface="Michroma"/>
                  <a:cs typeface="Michroma"/>
                  <a:sym typeface="Michroma"/>
                </a:rPr>
                <a:t> EL DATASET</a:t>
              </a:r>
              <a:endParaRPr/>
            </a:p>
          </p:txBody>
        </p:sp>
        <p:sp>
          <p:nvSpPr>
            <p:cNvPr id="282" name="Google Shape;282;p16"/>
            <p:cNvSpPr txBox="1"/>
            <p:nvPr/>
          </p:nvSpPr>
          <p:spPr>
            <a:xfrm>
              <a:off x="0" y="814224"/>
              <a:ext cx="3973500" cy="12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98F3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Hacemos que el dataset tenga solo dos clases y que ambas tengan la misma cantidad de registros</a:t>
              </a:r>
              <a:endParaRPr/>
            </a:p>
          </p:txBody>
        </p:sp>
      </p:grpSp>
      <p:sp>
        <p:nvSpPr>
          <p:cNvPr id="283" name="Google Shape;283;p16"/>
          <p:cNvSpPr txBox="1"/>
          <p:nvPr/>
        </p:nvSpPr>
        <p:spPr>
          <a:xfrm>
            <a:off x="2171684" y="1028700"/>
            <a:ext cx="1394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FASES DEL PREPROCESAMIENTO</a:t>
            </a:r>
            <a:endParaRPr/>
          </a:p>
        </p:txBody>
      </p:sp>
      <p:sp>
        <p:nvSpPr>
          <p:cNvPr id="284" name="Google Shape;284;p16"/>
          <p:cNvSpPr txBox="1"/>
          <p:nvPr/>
        </p:nvSpPr>
        <p:spPr>
          <a:xfrm>
            <a:off x="2982803" y="1809929"/>
            <a:ext cx="1232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¿Qué fases del preprocesamiento hemos tenido en cuenta?</a:t>
            </a:r>
            <a:endParaRPr/>
          </a:p>
        </p:txBody>
      </p:sp>
      <p:grpSp>
        <p:nvGrpSpPr>
          <p:cNvPr id="285" name="Google Shape;285;p16"/>
          <p:cNvGrpSpPr/>
          <p:nvPr/>
        </p:nvGrpSpPr>
        <p:grpSpPr>
          <a:xfrm>
            <a:off x="1298487" y="4145225"/>
            <a:ext cx="2440513" cy="2397597"/>
            <a:chOff x="0" y="0"/>
            <a:chExt cx="812800" cy="812800"/>
          </a:xfrm>
        </p:grpSpPr>
        <p:sp>
          <p:nvSpPr>
            <p:cNvPr id="286" name="Google Shape;28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1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sp>
        <p:nvSpPr>
          <p:cNvPr id="288" name="Google Shape;288;p16"/>
          <p:cNvSpPr txBox="1"/>
          <p:nvPr/>
        </p:nvSpPr>
        <p:spPr>
          <a:xfrm>
            <a:off x="1028584" y="8102629"/>
            <a:ext cx="29802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Eliminación de columnas innecesarias</a:t>
            </a:r>
            <a:endParaRPr/>
          </a:p>
        </p:txBody>
      </p:sp>
      <p:grpSp>
        <p:nvGrpSpPr>
          <p:cNvPr id="289" name="Google Shape;289;p16"/>
          <p:cNvGrpSpPr/>
          <p:nvPr/>
        </p:nvGrpSpPr>
        <p:grpSpPr>
          <a:xfrm>
            <a:off x="5715325" y="6191275"/>
            <a:ext cx="2440513" cy="2397597"/>
            <a:chOff x="0" y="0"/>
            <a:chExt cx="812800" cy="812800"/>
          </a:xfrm>
        </p:grpSpPr>
        <p:sp>
          <p:nvSpPr>
            <p:cNvPr id="290" name="Google Shape;290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2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grpSp>
        <p:nvGrpSpPr>
          <p:cNvPr id="292" name="Google Shape;292;p16"/>
          <p:cNvGrpSpPr/>
          <p:nvPr/>
        </p:nvGrpSpPr>
        <p:grpSpPr>
          <a:xfrm>
            <a:off x="9997262" y="3944700"/>
            <a:ext cx="2440513" cy="2397597"/>
            <a:chOff x="0" y="0"/>
            <a:chExt cx="812800" cy="812800"/>
          </a:xfrm>
        </p:grpSpPr>
        <p:sp>
          <p:nvSpPr>
            <p:cNvPr id="293" name="Google Shape;29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3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grpSp>
        <p:nvGrpSpPr>
          <p:cNvPr id="295" name="Google Shape;295;p16"/>
          <p:cNvGrpSpPr/>
          <p:nvPr/>
        </p:nvGrpSpPr>
        <p:grpSpPr>
          <a:xfrm>
            <a:off x="14320112" y="6028125"/>
            <a:ext cx="2440513" cy="2397597"/>
            <a:chOff x="0" y="0"/>
            <a:chExt cx="812800" cy="812800"/>
          </a:xfrm>
        </p:grpSpPr>
        <p:sp>
          <p:nvSpPr>
            <p:cNvPr id="296" name="Google Shape;29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4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484625f89_0_10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g32484625f89_0_102"/>
          <p:cNvSpPr/>
          <p:nvPr/>
        </p:nvSpPr>
        <p:spPr>
          <a:xfrm>
            <a:off x="8715452" y="1057534"/>
            <a:ext cx="7773322" cy="2586396"/>
          </a:xfrm>
          <a:custGeom>
            <a:rect b="b" l="l" r="r" t="t"/>
            <a:pathLst>
              <a:path extrusionOk="0" h="2586396" w="7773322">
                <a:moveTo>
                  <a:pt x="0" y="0"/>
                </a:moveTo>
                <a:lnTo>
                  <a:pt x="7773322" y="0"/>
                </a:lnTo>
                <a:lnTo>
                  <a:pt x="7773322" y="2586396"/>
                </a:lnTo>
                <a:lnTo>
                  <a:pt x="0" y="258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04" name="Google Shape;304;g32484625f89_0_102"/>
          <p:cNvCxnSpPr>
            <a:endCxn id="305" idx="1"/>
          </p:cNvCxnSpPr>
          <p:nvPr/>
        </p:nvCxnSpPr>
        <p:spPr>
          <a:xfrm>
            <a:off x="500625" y="2276075"/>
            <a:ext cx="8364900" cy="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sm" w="sm" type="none"/>
          </a:ln>
        </p:spPr>
      </p:cxnSp>
      <p:cxnSp>
        <p:nvCxnSpPr>
          <p:cNvPr id="306" name="Google Shape;306;g32484625f89_0_102"/>
          <p:cNvCxnSpPr/>
          <p:nvPr/>
        </p:nvCxnSpPr>
        <p:spPr>
          <a:xfrm rot="10800000">
            <a:off x="16488775" y="2350724"/>
            <a:ext cx="770700" cy="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sm" w="sm" type="none"/>
          </a:ln>
        </p:spPr>
      </p:cxnSp>
      <p:sp>
        <p:nvSpPr>
          <p:cNvPr id="305" name="Google Shape;305;g32484625f89_0_102"/>
          <p:cNvSpPr txBox="1"/>
          <p:nvPr/>
        </p:nvSpPr>
        <p:spPr>
          <a:xfrm>
            <a:off x="8865525" y="1480475"/>
            <a:ext cx="7973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9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REDUCCIÓN DE DIMENSIONALIDAD</a:t>
            </a:r>
            <a:endParaRPr sz="100"/>
          </a:p>
        </p:txBody>
      </p:sp>
      <p:sp>
        <p:nvSpPr>
          <p:cNvPr id="307" name="Google Shape;307;g32484625f89_0_102"/>
          <p:cNvSpPr txBox="1"/>
          <p:nvPr/>
        </p:nvSpPr>
        <p:spPr>
          <a:xfrm>
            <a:off x="9750978" y="4076847"/>
            <a:ext cx="62028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Comprobamos cuantas columnas tenemos y eliminamos aquellas que son innecesarias. Solamente necesitamos las columnas “tag” y “lyrics”.</a:t>
            </a:r>
            <a:endParaRPr/>
          </a:p>
        </p:txBody>
      </p:sp>
      <p:sp>
        <p:nvSpPr>
          <p:cNvPr id="308" name="Google Shape;308;g32484625f89_0_102"/>
          <p:cNvSpPr/>
          <p:nvPr/>
        </p:nvSpPr>
        <p:spPr>
          <a:xfrm>
            <a:off x="0" y="9674283"/>
            <a:ext cx="18288000" cy="1263535"/>
          </a:xfrm>
          <a:custGeom>
            <a:rect b="b" l="l" r="r" t="t"/>
            <a:pathLst>
              <a:path extrusionOk="0" h="1263535" w="18288000">
                <a:moveTo>
                  <a:pt x="0" y="0"/>
                </a:moveTo>
                <a:lnTo>
                  <a:pt x="18288000" y="0"/>
                </a:lnTo>
                <a:lnTo>
                  <a:pt x="18288000" y="1263534"/>
                </a:lnTo>
                <a:lnTo>
                  <a:pt x="0" y="1263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9" name="Google Shape;309;g32484625f89_0_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04" y="1057525"/>
            <a:ext cx="5176525" cy="711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2484625f89_0_102"/>
          <p:cNvPicPr preferRelativeResize="0"/>
          <p:nvPr/>
        </p:nvPicPr>
        <p:blipFill rotWithShape="1">
          <a:blip r:embed="rId7">
            <a:alphaModFix/>
          </a:blip>
          <a:srcRect b="0" l="0" r="0" t="2997"/>
          <a:stretch/>
        </p:blipFill>
        <p:spPr>
          <a:xfrm>
            <a:off x="6053600" y="4374600"/>
            <a:ext cx="3592300" cy="50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484625f89_0_1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g32484625f89_0_118"/>
          <p:cNvSpPr/>
          <p:nvPr/>
        </p:nvSpPr>
        <p:spPr>
          <a:xfrm>
            <a:off x="1270427" y="1057534"/>
            <a:ext cx="7773322" cy="2586396"/>
          </a:xfrm>
          <a:custGeom>
            <a:rect b="b" l="l" r="r" t="t"/>
            <a:pathLst>
              <a:path extrusionOk="0" h="2586396" w="7773322">
                <a:moveTo>
                  <a:pt x="0" y="0"/>
                </a:moveTo>
                <a:lnTo>
                  <a:pt x="7773322" y="0"/>
                </a:lnTo>
                <a:lnTo>
                  <a:pt x="7773322" y="2586396"/>
                </a:lnTo>
                <a:lnTo>
                  <a:pt x="0" y="258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17" name="Google Shape;317;g32484625f89_0_118"/>
          <p:cNvCxnSpPr/>
          <p:nvPr/>
        </p:nvCxnSpPr>
        <p:spPr>
          <a:xfrm>
            <a:off x="643900" y="2272775"/>
            <a:ext cx="769800" cy="66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sm" w="sm" type="none"/>
          </a:ln>
        </p:spPr>
      </p:cxnSp>
      <p:cxnSp>
        <p:nvCxnSpPr>
          <p:cNvPr id="318" name="Google Shape;318;g32484625f89_0_118"/>
          <p:cNvCxnSpPr/>
          <p:nvPr/>
        </p:nvCxnSpPr>
        <p:spPr>
          <a:xfrm rot="10800000">
            <a:off x="9043750" y="2349675"/>
            <a:ext cx="8310900" cy="21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sm" w="sm" type="none"/>
          </a:ln>
        </p:spPr>
      </p:cxnSp>
      <p:sp>
        <p:nvSpPr>
          <p:cNvPr id="319" name="Google Shape;319;g32484625f89_0_118"/>
          <p:cNvSpPr txBox="1"/>
          <p:nvPr/>
        </p:nvSpPr>
        <p:spPr>
          <a:xfrm>
            <a:off x="1170225" y="1480475"/>
            <a:ext cx="7973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9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LIMPIEZA DE </a:t>
            </a:r>
            <a:endParaRPr sz="4699">
              <a:solidFill>
                <a:srgbClr val="98F3FF"/>
              </a:solidFill>
              <a:latin typeface="IBM Plex Mono ExtraLight"/>
              <a:ea typeface="IBM Plex Mono ExtraLight"/>
              <a:cs typeface="IBM Plex Mono ExtraLight"/>
              <a:sym typeface="IBM Plex Mono ExtraLight"/>
            </a:endParaRPr>
          </a:p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9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LAS LETRAS</a:t>
            </a:r>
            <a:endParaRPr sz="100"/>
          </a:p>
        </p:txBody>
      </p:sp>
      <p:sp>
        <p:nvSpPr>
          <p:cNvPr id="320" name="Google Shape;320;g32484625f89_0_118"/>
          <p:cNvSpPr txBox="1"/>
          <p:nvPr/>
        </p:nvSpPr>
        <p:spPr>
          <a:xfrm>
            <a:off x="2055691" y="3904922"/>
            <a:ext cx="62028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Si nos fijamos bien en las letras podemos aprecias etiquetas, saltos de línea, mayúsculas, etc. Por lo que debemos tratarlas para dejarlas lo más uniformes posibles.</a:t>
            </a:r>
            <a:endParaRPr/>
          </a:p>
        </p:txBody>
      </p:sp>
      <p:sp>
        <p:nvSpPr>
          <p:cNvPr id="321" name="Google Shape;321;g32484625f89_0_118"/>
          <p:cNvSpPr/>
          <p:nvPr/>
        </p:nvSpPr>
        <p:spPr>
          <a:xfrm>
            <a:off x="0" y="9674283"/>
            <a:ext cx="18288000" cy="1263535"/>
          </a:xfrm>
          <a:custGeom>
            <a:rect b="b" l="l" r="r" t="t"/>
            <a:pathLst>
              <a:path extrusionOk="0" h="1263535" w="18288000">
                <a:moveTo>
                  <a:pt x="0" y="0"/>
                </a:moveTo>
                <a:lnTo>
                  <a:pt x="18288000" y="0"/>
                </a:lnTo>
                <a:lnTo>
                  <a:pt x="18288000" y="1263534"/>
                </a:lnTo>
                <a:lnTo>
                  <a:pt x="0" y="1263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22" name="Google Shape;322;g32484625f89_0_118"/>
          <p:cNvPicPr preferRelativeResize="0"/>
          <p:nvPr/>
        </p:nvPicPr>
        <p:blipFill rotWithShape="1">
          <a:blip r:embed="rId6">
            <a:alphaModFix/>
          </a:blip>
          <a:srcRect b="44140" l="0" r="0" t="0"/>
          <a:stretch/>
        </p:blipFill>
        <p:spPr>
          <a:xfrm>
            <a:off x="9143925" y="466650"/>
            <a:ext cx="4070100" cy="414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3" name="Google Shape;323;g32484625f89_0_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58813" y="3941325"/>
            <a:ext cx="5191125" cy="414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g32484625f89_0_118"/>
          <p:cNvCxnSpPr>
            <a:endCxn id="323" idx="0"/>
          </p:cNvCxnSpPr>
          <p:nvPr/>
        </p:nvCxnSpPr>
        <p:spPr>
          <a:xfrm>
            <a:off x="13213975" y="2351625"/>
            <a:ext cx="2240400" cy="1589700"/>
          </a:xfrm>
          <a:prstGeom prst="curvedConnector2">
            <a:avLst/>
          </a:prstGeom>
          <a:noFill/>
          <a:ln cap="flat" cmpd="sng" w="38100">
            <a:solidFill>
              <a:srgbClr val="8C52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5" name="Google Shape;325;g32484625f89_0_118"/>
          <p:cNvPicPr preferRelativeResize="0"/>
          <p:nvPr/>
        </p:nvPicPr>
        <p:blipFill rotWithShape="1">
          <a:blip r:embed="rId8">
            <a:alphaModFix/>
          </a:blip>
          <a:srcRect b="50627" l="0" r="39276" t="0"/>
          <a:stretch/>
        </p:blipFill>
        <p:spPr>
          <a:xfrm>
            <a:off x="8258500" y="5112650"/>
            <a:ext cx="3871500" cy="3866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26" name="Google Shape;326;g32484625f89_0_118"/>
          <p:cNvCxnSpPr>
            <a:stCxn id="323" idx="2"/>
            <a:endCxn id="325" idx="5"/>
          </p:cNvCxnSpPr>
          <p:nvPr/>
        </p:nvCxnSpPr>
        <p:spPr>
          <a:xfrm rot="5400000">
            <a:off x="13344475" y="6303300"/>
            <a:ext cx="328500" cy="3891300"/>
          </a:xfrm>
          <a:prstGeom prst="curvedConnector3">
            <a:avLst>
              <a:gd fmla="val 344833" name="adj1"/>
            </a:avLst>
          </a:prstGeom>
          <a:noFill/>
          <a:ln cap="flat" cmpd="sng" w="38100">
            <a:solidFill>
              <a:srgbClr val="8C52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2484625f89_0_14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g32484625f89_0_140"/>
          <p:cNvSpPr/>
          <p:nvPr/>
        </p:nvSpPr>
        <p:spPr>
          <a:xfrm>
            <a:off x="8715452" y="1057534"/>
            <a:ext cx="7773322" cy="2586396"/>
          </a:xfrm>
          <a:custGeom>
            <a:rect b="b" l="l" r="r" t="t"/>
            <a:pathLst>
              <a:path extrusionOk="0" h="2586396" w="7773322">
                <a:moveTo>
                  <a:pt x="0" y="0"/>
                </a:moveTo>
                <a:lnTo>
                  <a:pt x="7773322" y="0"/>
                </a:lnTo>
                <a:lnTo>
                  <a:pt x="7773322" y="2586396"/>
                </a:lnTo>
                <a:lnTo>
                  <a:pt x="0" y="258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3" name="Google Shape;333;g32484625f89_0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625" y="3519563"/>
            <a:ext cx="9039278" cy="570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g32484625f89_0_140"/>
          <p:cNvCxnSpPr>
            <a:endCxn id="335" idx="1"/>
          </p:cNvCxnSpPr>
          <p:nvPr/>
        </p:nvCxnSpPr>
        <p:spPr>
          <a:xfrm>
            <a:off x="500625" y="2276075"/>
            <a:ext cx="8364900" cy="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sm" w="sm" type="none"/>
          </a:ln>
        </p:spPr>
      </p:cxnSp>
      <p:cxnSp>
        <p:nvCxnSpPr>
          <p:cNvPr id="336" name="Google Shape;336;g32484625f89_0_140"/>
          <p:cNvCxnSpPr/>
          <p:nvPr/>
        </p:nvCxnSpPr>
        <p:spPr>
          <a:xfrm rot="10800000">
            <a:off x="16488775" y="2350724"/>
            <a:ext cx="770700" cy="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sm" w="sm" type="none"/>
          </a:ln>
        </p:spPr>
      </p:cxnSp>
      <p:sp>
        <p:nvSpPr>
          <p:cNvPr id="335" name="Google Shape;335;g32484625f89_0_140"/>
          <p:cNvSpPr txBox="1"/>
          <p:nvPr/>
        </p:nvSpPr>
        <p:spPr>
          <a:xfrm>
            <a:off x="8865525" y="1480475"/>
            <a:ext cx="7973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9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REVISIÓN DE </a:t>
            </a:r>
            <a:endParaRPr sz="4699">
              <a:solidFill>
                <a:srgbClr val="98F3FF"/>
              </a:solidFill>
              <a:latin typeface="IBM Plex Mono ExtraLight"/>
              <a:ea typeface="IBM Plex Mono ExtraLight"/>
              <a:cs typeface="IBM Plex Mono ExtraLight"/>
              <a:sym typeface="IBM Plex Mono ExtraLight"/>
            </a:endParaRPr>
          </a:p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9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GÉNEROS</a:t>
            </a:r>
            <a:endParaRPr sz="100"/>
          </a:p>
        </p:txBody>
      </p:sp>
      <p:sp>
        <p:nvSpPr>
          <p:cNvPr id="337" name="Google Shape;337;g32484625f89_0_140"/>
          <p:cNvSpPr txBox="1"/>
          <p:nvPr/>
        </p:nvSpPr>
        <p:spPr>
          <a:xfrm>
            <a:off x="9750978" y="4076847"/>
            <a:ext cx="62028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Debemos 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comprobar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cuántos géneros tenemos en nuestro dataset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. También reduciremos el número de registros que tenemos por género para que todos tengan la misma cantidad.</a:t>
            </a:r>
            <a:endParaRPr/>
          </a:p>
        </p:txBody>
      </p:sp>
      <p:sp>
        <p:nvSpPr>
          <p:cNvPr id="338" name="Google Shape;338;g32484625f89_0_140"/>
          <p:cNvSpPr/>
          <p:nvPr/>
        </p:nvSpPr>
        <p:spPr>
          <a:xfrm>
            <a:off x="0" y="9674283"/>
            <a:ext cx="18288000" cy="1263535"/>
          </a:xfrm>
          <a:custGeom>
            <a:rect b="b" l="l" r="r" t="t"/>
            <a:pathLst>
              <a:path extrusionOk="0" h="1263535" w="18288000">
                <a:moveTo>
                  <a:pt x="0" y="0"/>
                </a:moveTo>
                <a:lnTo>
                  <a:pt x="18288000" y="0"/>
                </a:lnTo>
                <a:lnTo>
                  <a:pt x="18288000" y="1263534"/>
                </a:lnTo>
                <a:lnTo>
                  <a:pt x="0" y="1263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9" name="Google Shape;339;g32484625f89_0_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34000" y="6447725"/>
            <a:ext cx="7425474" cy="25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484625f89_0_15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g32484625f89_0_153"/>
          <p:cNvSpPr/>
          <p:nvPr/>
        </p:nvSpPr>
        <p:spPr>
          <a:xfrm>
            <a:off x="1270427" y="1057534"/>
            <a:ext cx="7773322" cy="2586396"/>
          </a:xfrm>
          <a:custGeom>
            <a:rect b="b" l="l" r="r" t="t"/>
            <a:pathLst>
              <a:path extrusionOk="0" h="2586396" w="7773322">
                <a:moveTo>
                  <a:pt x="0" y="0"/>
                </a:moveTo>
                <a:lnTo>
                  <a:pt x="7773322" y="0"/>
                </a:lnTo>
                <a:lnTo>
                  <a:pt x="7773322" y="2586396"/>
                </a:lnTo>
                <a:lnTo>
                  <a:pt x="0" y="258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46" name="Google Shape;346;g32484625f89_0_153"/>
          <p:cNvCxnSpPr/>
          <p:nvPr/>
        </p:nvCxnSpPr>
        <p:spPr>
          <a:xfrm>
            <a:off x="643900" y="2272775"/>
            <a:ext cx="769800" cy="66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sm" w="sm" type="none"/>
          </a:ln>
        </p:spPr>
      </p:cxnSp>
      <p:cxnSp>
        <p:nvCxnSpPr>
          <p:cNvPr id="347" name="Google Shape;347;g32484625f89_0_153"/>
          <p:cNvCxnSpPr/>
          <p:nvPr/>
        </p:nvCxnSpPr>
        <p:spPr>
          <a:xfrm rot="10800000">
            <a:off x="9043750" y="2349675"/>
            <a:ext cx="8310900" cy="21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sm" w="sm" type="none"/>
          </a:ln>
        </p:spPr>
      </p:cxnSp>
      <p:sp>
        <p:nvSpPr>
          <p:cNvPr id="348" name="Google Shape;348;g32484625f89_0_153"/>
          <p:cNvSpPr txBox="1"/>
          <p:nvPr/>
        </p:nvSpPr>
        <p:spPr>
          <a:xfrm>
            <a:off x="1170225" y="1480475"/>
            <a:ext cx="7973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9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BALANCEAR </a:t>
            </a:r>
            <a:endParaRPr sz="4699">
              <a:solidFill>
                <a:srgbClr val="98F3FF"/>
              </a:solidFill>
              <a:latin typeface="IBM Plex Mono ExtraLight"/>
              <a:ea typeface="IBM Plex Mono ExtraLight"/>
              <a:cs typeface="IBM Plex Mono ExtraLight"/>
              <a:sym typeface="IBM Plex Mono ExtraLight"/>
            </a:endParaRPr>
          </a:p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9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EL DATASET</a:t>
            </a:r>
            <a:endParaRPr sz="100"/>
          </a:p>
        </p:txBody>
      </p:sp>
      <p:sp>
        <p:nvSpPr>
          <p:cNvPr id="349" name="Google Shape;349;g32484625f89_0_153"/>
          <p:cNvSpPr txBox="1"/>
          <p:nvPr/>
        </p:nvSpPr>
        <p:spPr>
          <a:xfrm>
            <a:off x="2055691" y="3904922"/>
            <a:ext cx="62028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Hemos comprobado que tenemos 6 géneros (clases), por lo que nos quedaremos con el género “pop” y los demás se recortarán a 2000 y se categorizarán como “non-pop”.</a:t>
            </a:r>
            <a:endParaRPr/>
          </a:p>
        </p:txBody>
      </p:sp>
      <p:sp>
        <p:nvSpPr>
          <p:cNvPr id="350" name="Google Shape;350;g32484625f89_0_153"/>
          <p:cNvSpPr/>
          <p:nvPr/>
        </p:nvSpPr>
        <p:spPr>
          <a:xfrm>
            <a:off x="0" y="9674283"/>
            <a:ext cx="18288000" cy="1263535"/>
          </a:xfrm>
          <a:custGeom>
            <a:rect b="b" l="l" r="r" t="t"/>
            <a:pathLst>
              <a:path extrusionOk="0" h="1263535" w="18288000">
                <a:moveTo>
                  <a:pt x="0" y="0"/>
                </a:moveTo>
                <a:lnTo>
                  <a:pt x="18288000" y="0"/>
                </a:lnTo>
                <a:lnTo>
                  <a:pt x="18288000" y="1263534"/>
                </a:lnTo>
                <a:lnTo>
                  <a:pt x="0" y="1263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1" name="Google Shape;351;g32484625f89_0_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99" y="6292237"/>
            <a:ext cx="11496391" cy="31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2484625f89_0_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5375" y="818525"/>
            <a:ext cx="8267700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d7a18a8538_0_0"/>
          <p:cNvSpPr/>
          <p:nvPr/>
        </p:nvSpPr>
        <p:spPr>
          <a:xfrm rot="10800000">
            <a:off x="-1378378" y="1449243"/>
            <a:ext cx="10192407" cy="10007091"/>
          </a:xfrm>
          <a:custGeom>
            <a:rect b="b" l="l" r="r" t="t"/>
            <a:pathLst>
              <a:path extrusionOk="0" h="10007091" w="10192407">
                <a:moveTo>
                  <a:pt x="0" y="0"/>
                </a:moveTo>
                <a:lnTo>
                  <a:pt x="10192407" y="0"/>
                </a:lnTo>
                <a:lnTo>
                  <a:pt x="10192407" y="10007091"/>
                </a:lnTo>
                <a:lnTo>
                  <a:pt x="0" y="10007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g2d7a18a8538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59" name="Google Shape;359;g2d7a18a8538_0_0"/>
          <p:cNvCxnSpPr/>
          <p:nvPr/>
        </p:nvCxnSpPr>
        <p:spPr>
          <a:xfrm>
            <a:off x="9493175" y="3116159"/>
            <a:ext cx="7387500" cy="74124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360" name="Google Shape;360;g2d7a18a8538_0_0"/>
          <p:cNvSpPr txBox="1"/>
          <p:nvPr/>
        </p:nvSpPr>
        <p:spPr>
          <a:xfrm>
            <a:off x="9493175" y="3559950"/>
            <a:ext cx="8196600" cy="21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Representación del texto</a:t>
            </a:r>
            <a:endParaRPr/>
          </a:p>
        </p:txBody>
      </p:sp>
      <p:grpSp>
        <p:nvGrpSpPr>
          <p:cNvPr id="361" name="Google Shape;361;g2d7a18a8538_0_0"/>
          <p:cNvGrpSpPr/>
          <p:nvPr/>
        </p:nvGrpSpPr>
        <p:grpSpPr>
          <a:xfrm>
            <a:off x="9348275" y="1028700"/>
            <a:ext cx="1544564" cy="1544564"/>
            <a:chOff x="-280456" y="0"/>
            <a:chExt cx="812800" cy="812800"/>
          </a:xfrm>
        </p:grpSpPr>
        <p:sp>
          <p:nvSpPr>
            <p:cNvPr id="362" name="Google Shape;362;g2d7a18a8538_0_0"/>
            <p:cNvSpPr/>
            <p:nvPr/>
          </p:nvSpPr>
          <p:spPr>
            <a:xfrm>
              <a:off x="-280456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g2d7a18a8538_0_0"/>
            <p:cNvSpPr txBox="1"/>
            <p:nvPr/>
          </p:nvSpPr>
          <p:spPr>
            <a:xfrm>
              <a:off x="-204203" y="76253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4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pic>
        <p:nvPicPr>
          <p:cNvPr id="364" name="Google Shape;364;g2d7a18a853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76" y="3432238"/>
            <a:ext cx="6041100" cy="604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5" name="Google Shape;365;g2d7a18a8538_0_0"/>
          <p:cNvSpPr txBox="1"/>
          <p:nvPr/>
        </p:nvSpPr>
        <p:spPr>
          <a:xfrm>
            <a:off x="9881225" y="5911125"/>
            <a:ext cx="7221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Haremos una representación vectorial de las palabras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7a18a8538_1_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1" name="Google Shape;371;g2d7a18a8538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562" y="2321800"/>
            <a:ext cx="13586874" cy="67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d7a18a8538_1_8"/>
          <p:cNvSpPr txBox="1"/>
          <p:nvPr/>
        </p:nvSpPr>
        <p:spPr>
          <a:xfrm>
            <a:off x="1562325" y="856900"/>
            <a:ext cx="157167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Usamos TF-IDF (Term Frequency-Inverse Document Frequency) para ponderar la importancia de las palabras en cada documento.</a:t>
            </a:r>
            <a:endParaRPr sz="2799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73" name="Google Shape;373;g2d7a18a8538_1_8"/>
          <p:cNvSpPr/>
          <p:nvPr/>
        </p:nvSpPr>
        <p:spPr>
          <a:xfrm>
            <a:off x="9958375" y="9386875"/>
            <a:ext cx="8185543" cy="899864"/>
          </a:xfrm>
          <a:custGeom>
            <a:rect b="b" l="l" r="r" t="t"/>
            <a:pathLst>
              <a:path extrusionOk="0" h="310298" w="2106961">
                <a:moveTo>
                  <a:pt x="0" y="0"/>
                </a:moveTo>
                <a:lnTo>
                  <a:pt x="2106961" y="0"/>
                </a:lnTo>
                <a:lnTo>
                  <a:pt x="2106961" y="310298"/>
                </a:lnTo>
                <a:lnTo>
                  <a:pt x="0" y="310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g2d7a18a8538_1_8"/>
          <p:cNvSpPr/>
          <p:nvPr/>
        </p:nvSpPr>
        <p:spPr>
          <a:xfrm rot="10800000">
            <a:off x="12" y="7450093"/>
            <a:ext cx="2726524" cy="2836656"/>
          </a:xfrm>
          <a:custGeom>
            <a:rect b="b" l="l" r="r" t="t"/>
            <a:pathLst>
              <a:path extrusionOk="0" h="1110237" w="1051697">
                <a:moveTo>
                  <a:pt x="0" y="0"/>
                </a:moveTo>
                <a:lnTo>
                  <a:pt x="1051697" y="0"/>
                </a:lnTo>
                <a:lnTo>
                  <a:pt x="1051697" y="1110237"/>
                </a:lnTo>
                <a:lnTo>
                  <a:pt x="0" y="1110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7a18a8538_1_6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0" name="Google Shape;380;g2d7a18a8538_1_68"/>
          <p:cNvGrpSpPr/>
          <p:nvPr/>
        </p:nvGrpSpPr>
        <p:grpSpPr>
          <a:xfrm>
            <a:off x="9144000" y="6585601"/>
            <a:ext cx="9144454" cy="2284094"/>
            <a:chOff x="0" y="-47625"/>
            <a:chExt cx="2408400" cy="601568"/>
          </a:xfrm>
        </p:grpSpPr>
        <p:sp>
          <p:nvSpPr>
            <p:cNvPr id="381" name="Google Shape;381;g2d7a18a8538_1_68"/>
            <p:cNvSpPr/>
            <p:nvPr/>
          </p:nvSpPr>
          <p:spPr>
            <a:xfrm>
              <a:off x="0" y="0"/>
              <a:ext cx="2408296" cy="553943"/>
            </a:xfrm>
            <a:custGeom>
              <a:rect b="b" l="l" r="r" t="t"/>
              <a:pathLst>
                <a:path extrusionOk="0" h="55394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553943"/>
                  </a:lnTo>
                  <a:lnTo>
                    <a:pt x="0" y="553943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82" name="Google Shape;382;g2d7a18a8538_1_68"/>
            <p:cNvSpPr txBox="1"/>
            <p:nvPr/>
          </p:nvSpPr>
          <p:spPr>
            <a:xfrm>
              <a:off x="0" y="-47625"/>
              <a:ext cx="2408400" cy="6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g2d7a18a8538_1_68"/>
          <p:cNvSpPr/>
          <p:nvPr/>
        </p:nvSpPr>
        <p:spPr>
          <a:xfrm flipH="1" rot="10800000">
            <a:off x="0" y="1113649"/>
            <a:ext cx="1424755" cy="373027"/>
          </a:xfrm>
          <a:custGeom>
            <a:rect b="b" l="l" r="r" t="t"/>
            <a:pathLst>
              <a:path extrusionOk="0" h="373027" w="1424755">
                <a:moveTo>
                  <a:pt x="0" y="373027"/>
                </a:moveTo>
                <a:lnTo>
                  <a:pt x="1424755" y="373027"/>
                </a:lnTo>
                <a:lnTo>
                  <a:pt x="1424755" y="0"/>
                </a:lnTo>
                <a:lnTo>
                  <a:pt x="0" y="0"/>
                </a:lnTo>
                <a:lnTo>
                  <a:pt x="0" y="37302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g2d7a18a8538_1_68"/>
          <p:cNvSpPr txBox="1"/>
          <p:nvPr/>
        </p:nvSpPr>
        <p:spPr>
          <a:xfrm>
            <a:off x="1424750" y="1486675"/>
            <a:ext cx="66381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El análisis de frecuencia de palabras en las letras de canciones pop revela patrones interesantes. 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Términos como 'love' y 'away' ocupan posiciones destacadas.</a:t>
            </a:r>
            <a:endParaRPr/>
          </a:p>
        </p:txBody>
      </p:sp>
      <p:sp>
        <p:nvSpPr>
          <p:cNvPr id="385" name="Google Shape;385;g2d7a18a8538_1_68"/>
          <p:cNvSpPr/>
          <p:nvPr/>
        </p:nvSpPr>
        <p:spPr>
          <a:xfrm>
            <a:off x="9144000" y="1486675"/>
            <a:ext cx="9144600" cy="81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2d7a18a8538_1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225" y="7552581"/>
            <a:ext cx="9143999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d7a18a8538_1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15249" y="2296799"/>
            <a:ext cx="6511050" cy="48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d7a18a8538_1_68"/>
          <p:cNvSpPr/>
          <p:nvPr/>
        </p:nvSpPr>
        <p:spPr>
          <a:xfrm>
            <a:off x="159600" y="9437450"/>
            <a:ext cx="5659250" cy="654558"/>
          </a:xfrm>
          <a:custGeom>
            <a:rect b="b" l="l" r="r" t="t"/>
            <a:pathLst>
              <a:path extrusionOk="0" h="247470" w="3581804">
                <a:moveTo>
                  <a:pt x="0" y="0"/>
                </a:moveTo>
                <a:lnTo>
                  <a:pt x="3581804" y="0"/>
                </a:lnTo>
                <a:lnTo>
                  <a:pt x="3581804" y="247470"/>
                </a:lnTo>
                <a:lnTo>
                  <a:pt x="0" y="247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49342"/>
            <a:ext cx="18288000" cy="420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0" y="0"/>
            <a:ext cx="1847088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1" name="Google Shape;101;p2"/>
          <p:cNvGrpSpPr/>
          <p:nvPr/>
        </p:nvGrpSpPr>
        <p:grpSpPr>
          <a:xfrm>
            <a:off x="1878321" y="2677788"/>
            <a:ext cx="1544564" cy="925507"/>
            <a:chOff x="0" y="0"/>
            <a:chExt cx="812800" cy="487032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812800" cy="487032"/>
            </a:xfrm>
            <a:custGeom>
              <a:rect b="b" l="l" r="r" t="t"/>
              <a:pathLst>
                <a:path extrusionOk="0" h="487032" w="812800">
                  <a:moveTo>
                    <a:pt x="609600" y="0"/>
                  </a:moveTo>
                  <a:cubicBezTo>
                    <a:pt x="721824" y="0"/>
                    <a:pt x="812800" y="109026"/>
                    <a:pt x="812800" y="243516"/>
                  </a:cubicBezTo>
                  <a:cubicBezTo>
                    <a:pt x="812800" y="378006"/>
                    <a:pt x="721824" y="487032"/>
                    <a:pt x="609600" y="487032"/>
                  </a:cubicBezTo>
                  <a:lnTo>
                    <a:pt x="203200" y="487032"/>
                  </a:lnTo>
                  <a:cubicBezTo>
                    <a:pt x="90976" y="487032"/>
                    <a:pt x="0" y="378006"/>
                    <a:pt x="0" y="243516"/>
                  </a:cubicBezTo>
                  <a:cubicBezTo>
                    <a:pt x="0" y="1090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0" y="0"/>
              <a:ext cx="812800" cy="4870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01.</a:t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282843" y="4287375"/>
            <a:ext cx="1544564" cy="1544564"/>
            <a:chOff x="0" y="0"/>
            <a:chExt cx="812800" cy="812800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02.</a:t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878321" y="6981479"/>
            <a:ext cx="1544564" cy="925507"/>
            <a:chOff x="0" y="0"/>
            <a:chExt cx="812800" cy="487032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812800" cy="487032"/>
            </a:xfrm>
            <a:custGeom>
              <a:rect b="b" l="l" r="r" t="t"/>
              <a:pathLst>
                <a:path extrusionOk="0" h="487032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43516"/>
                  </a:lnTo>
                  <a:lnTo>
                    <a:pt x="0" y="487032"/>
                  </a:lnTo>
                  <a:lnTo>
                    <a:pt x="812800" y="487032"/>
                  </a:lnTo>
                  <a:lnTo>
                    <a:pt x="711200" y="243516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9" name="Google Shape;109;p2"/>
            <p:cNvSpPr txBox="1"/>
            <p:nvPr/>
          </p:nvSpPr>
          <p:spPr>
            <a:xfrm>
              <a:off x="88900" y="0"/>
              <a:ext cx="635000" cy="4870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03.</a:t>
              </a:r>
              <a:endParaRPr/>
            </a:p>
          </p:txBody>
        </p:sp>
      </p:grpSp>
      <p:sp>
        <p:nvSpPr>
          <p:cNvPr id="110" name="Google Shape;110;p2"/>
          <p:cNvSpPr txBox="1"/>
          <p:nvPr/>
        </p:nvSpPr>
        <p:spPr>
          <a:xfrm>
            <a:off x="5315807" y="4573888"/>
            <a:ext cx="3306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Recolección de datos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4046080" y="2877369"/>
            <a:ext cx="330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Introduc</a:t>
            </a: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c</a:t>
            </a:r>
            <a:r>
              <a:rPr b="0" i="0" lang="en-US" sz="3200" u="none" cap="none" strike="noStrik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i</a:t>
            </a: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ó</a:t>
            </a:r>
            <a:r>
              <a:rPr b="0" i="0" lang="en-US" sz="3200" u="none" cap="none" strike="noStrik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n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4046076" y="6902425"/>
            <a:ext cx="4875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Preprocesamiento del texto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890224" y="1028700"/>
            <a:ext cx="1650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TABL</a:t>
            </a:r>
            <a:r>
              <a:rPr lang="en-US" sz="3600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A DE</a:t>
            </a:r>
            <a:r>
              <a:rPr b="0" i="0" lang="en-US" sz="3600" u="none" cap="none" strike="noStrik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 CONTE</a:t>
            </a:r>
            <a:r>
              <a:rPr lang="en-US" sz="3600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NIDO</a:t>
            </a:r>
            <a:r>
              <a:rPr b="0" i="0" lang="en-US" sz="3600" u="none" cap="none" strike="noStrike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S</a:t>
            </a:r>
            <a:endParaRPr/>
          </a:p>
        </p:txBody>
      </p:sp>
      <p:grpSp>
        <p:nvGrpSpPr>
          <p:cNvPr id="114" name="Google Shape;114;p2"/>
          <p:cNvGrpSpPr/>
          <p:nvPr/>
        </p:nvGrpSpPr>
        <p:grpSpPr>
          <a:xfrm>
            <a:off x="3282846" y="8536525"/>
            <a:ext cx="1544564" cy="925507"/>
            <a:chOff x="0" y="0"/>
            <a:chExt cx="812800" cy="487032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812800" cy="487032"/>
            </a:xfrm>
            <a:custGeom>
              <a:rect b="b" l="l" r="r" t="t"/>
              <a:pathLst>
                <a:path extrusionOk="0" h="487032" w="812800">
                  <a:moveTo>
                    <a:pt x="609600" y="0"/>
                  </a:moveTo>
                  <a:cubicBezTo>
                    <a:pt x="721824" y="0"/>
                    <a:pt x="812800" y="109026"/>
                    <a:pt x="812800" y="243516"/>
                  </a:cubicBezTo>
                  <a:cubicBezTo>
                    <a:pt x="812800" y="378006"/>
                    <a:pt x="721824" y="487032"/>
                    <a:pt x="609600" y="487032"/>
                  </a:cubicBezTo>
                  <a:lnTo>
                    <a:pt x="203200" y="487032"/>
                  </a:lnTo>
                  <a:cubicBezTo>
                    <a:pt x="90976" y="487032"/>
                    <a:pt x="0" y="378006"/>
                    <a:pt x="0" y="243516"/>
                  </a:cubicBezTo>
                  <a:cubicBezTo>
                    <a:pt x="0" y="1090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0" y="0"/>
              <a:ext cx="8127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4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sp>
        <p:nvSpPr>
          <p:cNvPr id="117" name="Google Shape;117;p2"/>
          <p:cNvSpPr txBox="1"/>
          <p:nvPr/>
        </p:nvSpPr>
        <p:spPr>
          <a:xfrm>
            <a:off x="5315797" y="8457475"/>
            <a:ext cx="55251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Representación del texto</a:t>
            </a:r>
            <a:endParaRPr/>
          </a:p>
        </p:txBody>
      </p:sp>
      <p:grpSp>
        <p:nvGrpSpPr>
          <p:cNvPr id="118" name="Google Shape;118;p2"/>
          <p:cNvGrpSpPr/>
          <p:nvPr/>
        </p:nvGrpSpPr>
        <p:grpSpPr>
          <a:xfrm>
            <a:off x="10083118" y="3029326"/>
            <a:ext cx="1544564" cy="1544564"/>
            <a:chOff x="0" y="0"/>
            <a:chExt cx="812800" cy="812800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5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sp>
        <p:nvSpPr>
          <p:cNvPr id="121" name="Google Shape;121;p2"/>
          <p:cNvSpPr txBox="1"/>
          <p:nvPr/>
        </p:nvSpPr>
        <p:spPr>
          <a:xfrm>
            <a:off x="12287999" y="3203775"/>
            <a:ext cx="39687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Selección del modelo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grpSp>
        <p:nvGrpSpPr>
          <p:cNvPr id="122" name="Google Shape;122;p2"/>
          <p:cNvGrpSpPr/>
          <p:nvPr/>
        </p:nvGrpSpPr>
        <p:grpSpPr>
          <a:xfrm>
            <a:off x="10999596" y="5198880"/>
            <a:ext cx="1544564" cy="925507"/>
            <a:chOff x="0" y="0"/>
            <a:chExt cx="812800" cy="487032"/>
          </a:xfrm>
        </p:grpSpPr>
        <p:sp>
          <p:nvSpPr>
            <p:cNvPr id="123" name="Google Shape;123;p2"/>
            <p:cNvSpPr/>
            <p:nvPr/>
          </p:nvSpPr>
          <p:spPr>
            <a:xfrm>
              <a:off x="0" y="0"/>
              <a:ext cx="812800" cy="487032"/>
            </a:xfrm>
            <a:custGeom>
              <a:rect b="b" l="l" r="r" t="t"/>
              <a:pathLst>
                <a:path extrusionOk="0" h="487032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43516"/>
                  </a:lnTo>
                  <a:lnTo>
                    <a:pt x="0" y="487032"/>
                  </a:lnTo>
                  <a:lnTo>
                    <a:pt x="812800" y="487032"/>
                  </a:lnTo>
                  <a:lnTo>
                    <a:pt x="711200" y="243516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24" name="Google Shape;124;p2"/>
            <p:cNvSpPr txBox="1"/>
            <p:nvPr/>
          </p:nvSpPr>
          <p:spPr>
            <a:xfrm>
              <a:off x="88900" y="0"/>
              <a:ext cx="6351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6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sp>
        <p:nvSpPr>
          <p:cNvPr id="125" name="Google Shape;125;p2"/>
          <p:cNvSpPr txBox="1"/>
          <p:nvPr/>
        </p:nvSpPr>
        <p:spPr>
          <a:xfrm>
            <a:off x="13155126" y="5119825"/>
            <a:ext cx="4875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Entrenamiento y validación</a:t>
            </a:r>
            <a:endParaRPr/>
          </a:p>
        </p:txBody>
      </p:sp>
      <p:grpSp>
        <p:nvGrpSpPr>
          <p:cNvPr id="126" name="Google Shape;126;p2"/>
          <p:cNvGrpSpPr/>
          <p:nvPr/>
        </p:nvGrpSpPr>
        <p:grpSpPr>
          <a:xfrm>
            <a:off x="10083121" y="6828163"/>
            <a:ext cx="1544564" cy="925507"/>
            <a:chOff x="0" y="0"/>
            <a:chExt cx="812800" cy="487032"/>
          </a:xfrm>
        </p:grpSpPr>
        <p:sp>
          <p:nvSpPr>
            <p:cNvPr id="127" name="Google Shape;127;p2"/>
            <p:cNvSpPr/>
            <p:nvPr/>
          </p:nvSpPr>
          <p:spPr>
            <a:xfrm>
              <a:off x="0" y="0"/>
              <a:ext cx="812800" cy="487032"/>
            </a:xfrm>
            <a:custGeom>
              <a:rect b="b" l="l" r="r" t="t"/>
              <a:pathLst>
                <a:path extrusionOk="0" h="487032" w="812800">
                  <a:moveTo>
                    <a:pt x="609600" y="0"/>
                  </a:moveTo>
                  <a:cubicBezTo>
                    <a:pt x="721824" y="0"/>
                    <a:pt x="812800" y="109026"/>
                    <a:pt x="812800" y="243516"/>
                  </a:cubicBezTo>
                  <a:cubicBezTo>
                    <a:pt x="812800" y="378006"/>
                    <a:pt x="721824" y="487032"/>
                    <a:pt x="609600" y="487032"/>
                  </a:cubicBezTo>
                  <a:lnTo>
                    <a:pt x="203200" y="487032"/>
                  </a:lnTo>
                  <a:cubicBezTo>
                    <a:pt x="90976" y="487032"/>
                    <a:pt x="0" y="378006"/>
                    <a:pt x="0" y="243516"/>
                  </a:cubicBezTo>
                  <a:cubicBezTo>
                    <a:pt x="0" y="1090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0" y="0"/>
              <a:ext cx="8127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7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sp>
        <p:nvSpPr>
          <p:cNvPr id="129" name="Google Shape;129;p2"/>
          <p:cNvSpPr txBox="1"/>
          <p:nvPr/>
        </p:nvSpPr>
        <p:spPr>
          <a:xfrm>
            <a:off x="12087425" y="7035875"/>
            <a:ext cx="487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Pruebas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7a18a8538_1_9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g2d7a18a8538_1_92"/>
          <p:cNvSpPr txBox="1"/>
          <p:nvPr/>
        </p:nvSpPr>
        <p:spPr>
          <a:xfrm>
            <a:off x="1321800" y="966250"/>
            <a:ext cx="151074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También podremos representar las palabras en una nube.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g2d7a18a8538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250" y="1772950"/>
            <a:ext cx="15789500" cy="4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d7a18a8538_1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9800" y="4283675"/>
            <a:ext cx="9876950" cy="5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d7a18a8538_1_92"/>
          <p:cNvSpPr/>
          <p:nvPr/>
        </p:nvSpPr>
        <p:spPr>
          <a:xfrm>
            <a:off x="725950" y="6883738"/>
            <a:ext cx="6789395" cy="3089436"/>
          </a:xfrm>
          <a:custGeom>
            <a:rect b="b" l="l" r="r" t="t"/>
            <a:pathLst>
              <a:path extrusionOk="0" h="954266" w="1430099">
                <a:moveTo>
                  <a:pt x="0" y="0"/>
                </a:moveTo>
                <a:lnTo>
                  <a:pt x="1430100" y="0"/>
                </a:lnTo>
                <a:lnTo>
                  <a:pt x="1430100" y="954266"/>
                </a:lnTo>
                <a:lnTo>
                  <a:pt x="0" y="954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g2d7a18a8538_1_92"/>
          <p:cNvSpPr txBox="1"/>
          <p:nvPr/>
        </p:nvSpPr>
        <p:spPr>
          <a:xfrm>
            <a:off x="1321800" y="7361800"/>
            <a:ext cx="60141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En esta representación, el tamaño de cada palabra es proporcional a su frecuencia dentro del texto analizado.</a:t>
            </a:r>
            <a:endParaRPr sz="27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7a18a8538_0_12"/>
          <p:cNvSpPr/>
          <p:nvPr/>
        </p:nvSpPr>
        <p:spPr>
          <a:xfrm>
            <a:off x="-2460668" y="-1911030"/>
            <a:ext cx="11099435" cy="11099435"/>
          </a:xfrm>
          <a:custGeom>
            <a:rect b="b" l="l" r="r" t="t"/>
            <a:pathLst>
              <a:path extrusionOk="0" h="11099435" w="11099435">
                <a:moveTo>
                  <a:pt x="0" y="0"/>
                </a:moveTo>
                <a:lnTo>
                  <a:pt x="11099434" y="0"/>
                </a:lnTo>
                <a:lnTo>
                  <a:pt x="11099434" y="11099434"/>
                </a:lnTo>
                <a:lnTo>
                  <a:pt x="0" y="11099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g2d7a18a8538_0_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05" name="Google Shape;405;g2d7a18a8538_0_12"/>
          <p:cNvCxnSpPr/>
          <p:nvPr/>
        </p:nvCxnSpPr>
        <p:spPr>
          <a:xfrm>
            <a:off x="9881225" y="6123207"/>
            <a:ext cx="7387500" cy="43665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406" name="Google Shape;406;g2d7a18a8538_0_12"/>
          <p:cNvSpPr txBox="1"/>
          <p:nvPr/>
        </p:nvSpPr>
        <p:spPr>
          <a:xfrm>
            <a:off x="9881225" y="6574856"/>
            <a:ext cx="7378200" cy="21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Selección del modelo</a:t>
            </a:r>
            <a:endParaRPr/>
          </a:p>
        </p:txBody>
      </p:sp>
      <p:grpSp>
        <p:nvGrpSpPr>
          <p:cNvPr id="407" name="Google Shape;407;g2d7a18a8538_0_12"/>
          <p:cNvGrpSpPr/>
          <p:nvPr/>
        </p:nvGrpSpPr>
        <p:grpSpPr>
          <a:xfrm>
            <a:off x="9881225" y="4680744"/>
            <a:ext cx="1544564" cy="925507"/>
            <a:chOff x="0" y="0"/>
            <a:chExt cx="812800" cy="487032"/>
          </a:xfrm>
        </p:grpSpPr>
        <p:sp>
          <p:nvSpPr>
            <p:cNvPr id="408" name="Google Shape;408;g2d7a18a8538_0_12"/>
            <p:cNvSpPr/>
            <p:nvPr/>
          </p:nvSpPr>
          <p:spPr>
            <a:xfrm>
              <a:off x="0" y="0"/>
              <a:ext cx="812800" cy="487032"/>
            </a:xfrm>
            <a:custGeom>
              <a:rect b="b" l="l" r="r" t="t"/>
              <a:pathLst>
                <a:path extrusionOk="0" h="487032" w="812800">
                  <a:moveTo>
                    <a:pt x="609600" y="0"/>
                  </a:moveTo>
                  <a:cubicBezTo>
                    <a:pt x="721824" y="0"/>
                    <a:pt x="812800" y="109026"/>
                    <a:pt x="812800" y="243516"/>
                  </a:cubicBezTo>
                  <a:cubicBezTo>
                    <a:pt x="812800" y="378006"/>
                    <a:pt x="721824" y="487032"/>
                    <a:pt x="609600" y="487032"/>
                  </a:cubicBezTo>
                  <a:lnTo>
                    <a:pt x="203200" y="487032"/>
                  </a:lnTo>
                  <a:cubicBezTo>
                    <a:pt x="90976" y="487032"/>
                    <a:pt x="0" y="378006"/>
                    <a:pt x="0" y="243516"/>
                  </a:cubicBezTo>
                  <a:cubicBezTo>
                    <a:pt x="0" y="1090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g2d7a18a8538_0_12"/>
            <p:cNvSpPr txBox="1"/>
            <p:nvPr/>
          </p:nvSpPr>
          <p:spPr>
            <a:xfrm>
              <a:off x="0" y="0"/>
              <a:ext cx="8127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5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pic>
        <p:nvPicPr>
          <p:cNvPr id="410" name="Google Shape;410;g2d7a18a8538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700" y="1015325"/>
            <a:ext cx="5246700" cy="524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1" name="Google Shape;411;g2d7a18a8538_0_12"/>
          <p:cNvSpPr txBox="1"/>
          <p:nvPr/>
        </p:nvSpPr>
        <p:spPr>
          <a:xfrm>
            <a:off x="9881225" y="8741740"/>
            <a:ext cx="53208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Escogeremos el modelo adecuado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d7a18a8538_1_12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flipH="1" rot="10800000">
            <a:off x="11290231" y="3212297"/>
            <a:ext cx="2416300" cy="17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d7a18a8538_1_1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g2d7a18a8538_1_124"/>
          <p:cNvSpPr txBox="1"/>
          <p:nvPr/>
        </p:nvSpPr>
        <p:spPr>
          <a:xfrm>
            <a:off x="927712" y="819971"/>
            <a:ext cx="15557400" cy="7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Hemos decidido escoger 3 modelos para comparar sus resultados: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-43180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3200"/>
              <a:buFont typeface="Michroma"/>
              <a:buChar char="-"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Regresión logística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-41910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3000"/>
              <a:buFont typeface="Michroma"/>
              <a:buChar char="-"/>
            </a:pPr>
            <a:r>
              <a:rPr lang="en-US" sz="30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Red neuronal (Sequential)</a:t>
            </a:r>
            <a:endParaRPr sz="30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-43180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3200"/>
              <a:buFont typeface="Michroma"/>
              <a:buChar char="-"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SGD Classifier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419" name="Google Shape;419;g2d7a18a8538_1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4500" y="2654271"/>
            <a:ext cx="5674126" cy="21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d7a18a8538_1_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4500" y="5466600"/>
            <a:ext cx="5674126" cy="216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2d7a18a8538_1_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4499" y="8405474"/>
            <a:ext cx="4237876" cy="16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2d7a18a8538_1_124"/>
          <p:cNvSpPr txBox="1"/>
          <p:nvPr/>
        </p:nvSpPr>
        <p:spPr>
          <a:xfrm>
            <a:off x="7231375" y="4002825"/>
            <a:ext cx="2681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66</a:t>
            </a: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%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423" name="Google Shape;423;g2d7a18a8538_1_124"/>
          <p:cNvSpPr/>
          <p:nvPr/>
        </p:nvSpPr>
        <p:spPr>
          <a:xfrm flipH="1">
            <a:off x="7666220" y="2049749"/>
            <a:ext cx="1812000" cy="1805100"/>
          </a:xfrm>
          <a:prstGeom prst="blockArc">
            <a:avLst>
              <a:gd fmla="val 3651744" name="adj1"/>
              <a:gd fmla="val 16186462" name="adj2"/>
              <a:gd fmla="val 24829" name="adj3"/>
            </a:avLst>
          </a:prstGeom>
          <a:solidFill>
            <a:srgbClr val="8C5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d7a18a8538_1_124"/>
          <p:cNvSpPr/>
          <p:nvPr/>
        </p:nvSpPr>
        <p:spPr>
          <a:xfrm flipH="1">
            <a:off x="7666220" y="2049749"/>
            <a:ext cx="1812000" cy="1805100"/>
          </a:xfrm>
          <a:prstGeom prst="donut">
            <a:avLst>
              <a:gd fmla="val 25000" name="adj"/>
            </a:avLst>
          </a:prstGeom>
          <a:noFill/>
          <a:ln cap="flat" cmpd="sng" w="19050">
            <a:solidFill>
              <a:srgbClr val="98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d7a18a8538_1_124"/>
          <p:cNvSpPr/>
          <p:nvPr/>
        </p:nvSpPr>
        <p:spPr>
          <a:xfrm flipH="1">
            <a:off x="7666220" y="7766149"/>
            <a:ext cx="1812000" cy="1805100"/>
          </a:xfrm>
          <a:prstGeom prst="blockArc">
            <a:avLst>
              <a:gd fmla="val 3651744" name="adj1"/>
              <a:gd fmla="val 16186462" name="adj2"/>
              <a:gd fmla="val 24829" name="adj3"/>
            </a:avLst>
          </a:prstGeom>
          <a:solidFill>
            <a:srgbClr val="8C5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d7a18a8538_1_124"/>
          <p:cNvSpPr/>
          <p:nvPr/>
        </p:nvSpPr>
        <p:spPr>
          <a:xfrm flipH="1">
            <a:off x="7666220" y="7766149"/>
            <a:ext cx="1812000" cy="1805100"/>
          </a:xfrm>
          <a:prstGeom prst="donut">
            <a:avLst>
              <a:gd fmla="val 25000" name="adj"/>
            </a:avLst>
          </a:prstGeom>
          <a:noFill/>
          <a:ln cap="flat" cmpd="sng" w="19050">
            <a:solidFill>
              <a:srgbClr val="98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d7a18a8538_1_124"/>
          <p:cNvSpPr txBox="1"/>
          <p:nvPr/>
        </p:nvSpPr>
        <p:spPr>
          <a:xfrm>
            <a:off x="7231375" y="9571250"/>
            <a:ext cx="2681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66%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428" name="Google Shape;428;g2d7a18a8538_1_124"/>
          <p:cNvSpPr/>
          <p:nvPr/>
        </p:nvSpPr>
        <p:spPr>
          <a:xfrm flipH="1">
            <a:off x="7666220" y="4816149"/>
            <a:ext cx="1812000" cy="1805100"/>
          </a:xfrm>
          <a:prstGeom prst="blockArc">
            <a:avLst>
              <a:gd fmla="val 4458829" name="adj1"/>
              <a:gd fmla="val 16186462" name="adj2"/>
              <a:gd fmla="val 24829" name="adj3"/>
            </a:avLst>
          </a:prstGeom>
          <a:solidFill>
            <a:srgbClr val="8C5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d7a18a8538_1_124"/>
          <p:cNvSpPr/>
          <p:nvPr/>
        </p:nvSpPr>
        <p:spPr>
          <a:xfrm flipH="1">
            <a:off x="7666220" y="4816149"/>
            <a:ext cx="1812000" cy="1805100"/>
          </a:xfrm>
          <a:prstGeom prst="donut">
            <a:avLst>
              <a:gd fmla="val 25000" name="adj"/>
            </a:avLst>
          </a:prstGeom>
          <a:noFill/>
          <a:ln cap="flat" cmpd="sng" w="19050">
            <a:solidFill>
              <a:srgbClr val="98F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d7a18a8538_1_124"/>
          <p:cNvSpPr txBox="1"/>
          <p:nvPr/>
        </p:nvSpPr>
        <p:spPr>
          <a:xfrm>
            <a:off x="7231375" y="6844475"/>
            <a:ext cx="2681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62%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431" name="Google Shape;431;g2d7a18a8538_1_124"/>
          <p:cNvSpPr/>
          <p:nvPr/>
        </p:nvSpPr>
        <p:spPr>
          <a:xfrm flipH="1">
            <a:off x="12074740" y="1727496"/>
            <a:ext cx="8371837" cy="3236601"/>
          </a:xfrm>
          <a:custGeom>
            <a:rect b="b" l="l" r="r" t="t"/>
            <a:pathLst>
              <a:path extrusionOk="0" h="3236601" w="8371837">
                <a:moveTo>
                  <a:pt x="0" y="0"/>
                </a:moveTo>
                <a:lnTo>
                  <a:pt x="8371837" y="0"/>
                </a:lnTo>
                <a:lnTo>
                  <a:pt x="8371837" y="3236601"/>
                </a:lnTo>
                <a:lnTo>
                  <a:pt x="0" y="3236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g2d7a18a8538_1_124"/>
          <p:cNvSpPr txBox="1"/>
          <p:nvPr/>
        </p:nvSpPr>
        <p:spPr>
          <a:xfrm>
            <a:off x="12476725" y="2049750"/>
            <a:ext cx="47118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Hiperpárametros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: max_iter=1000, C=1.0, penalty=l1, solver=liblinear</a:t>
            </a:r>
            <a:endParaRPr sz="1100"/>
          </a:p>
        </p:txBody>
      </p:sp>
      <p:sp>
        <p:nvSpPr>
          <p:cNvPr id="433" name="Google Shape;433;g2d7a18a8538_1_124"/>
          <p:cNvSpPr/>
          <p:nvPr/>
        </p:nvSpPr>
        <p:spPr>
          <a:xfrm flipH="1">
            <a:off x="12074740" y="4392508"/>
            <a:ext cx="8371837" cy="3236601"/>
          </a:xfrm>
          <a:custGeom>
            <a:rect b="b" l="l" r="r" t="t"/>
            <a:pathLst>
              <a:path extrusionOk="0" h="3236601" w="8371837">
                <a:moveTo>
                  <a:pt x="0" y="0"/>
                </a:moveTo>
                <a:lnTo>
                  <a:pt x="8371837" y="0"/>
                </a:lnTo>
                <a:lnTo>
                  <a:pt x="8371837" y="3236601"/>
                </a:lnTo>
                <a:lnTo>
                  <a:pt x="0" y="3236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g2d7a18a8538_1_124"/>
          <p:cNvSpPr txBox="1"/>
          <p:nvPr/>
        </p:nvSpPr>
        <p:spPr>
          <a:xfrm>
            <a:off x="12476725" y="4693375"/>
            <a:ext cx="47118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Hiperpárametros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: 3 capas, [128, 64, 1], dropout=0.3, activation: relu y sigmoide</a:t>
            </a:r>
            <a:endParaRPr sz="1100"/>
          </a:p>
        </p:txBody>
      </p:sp>
      <p:sp>
        <p:nvSpPr>
          <p:cNvPr id="435" name="Google Shape;435;g2d7a18a8538_1_124"/>
          <p:cNvSpPr/>
          <p:nvPr/>
        </p:nvSpPr>
        <p:spPr>
          <a:xfrm flipH="1">
            <a:off x="12074740" y="7050409"/>
            <a:ext cx="8371837" cy="3236601"/>
          </a:xfrm>
          <a:custGeom>
            <a:rect b="b" l="l" r="r" t="t"/>
            <a:pathLst>
              <a:path extrusionOk="0" h="3236601" w="8371837">
                <a:moveTo>
                  <a:pt x="0" y="0"/>
                </a:moveTo>
                <a:lnTo>
                  <a:pt x="8371837" y="0"/>
                </a:lnTo>
                <a:lnTo>
                  <a:pt x="8371837" y="3236601"/>
                </a:lnTo>
                <a:lnTo>
                  <a:pt x="0" y="3236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g2d7a18a8538_1_124"/>
          <p:cNvSpPr txBox="1"/>
          <p:nvPr/>
        </p:nvSpPr>
        <p:spPr>
          <a:xfrm>
            <a:off x="12950975" y="7337000"/>
            <a:ext cx="42378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Hiperpárametros</a:t>
            </a:r>
            <a:r>
              <a:rPr lang="en-US" sz="19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: loss=hinge, penalty=l2, alpha=1e-3, random_state=42, max_iter=5, tol=None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d7a18a8538_0_24"/>
          <p:cNvSpPr/>
          <p:nvPr/>
        </p:nvSpPr>
        <p:spPr>
          <a:xfrm>
            <a:off x="-939050" y="-805611"/>
            <a:ext cx="9069996" cy="8888596"/>
          </a:xfrm>
          <a:custGeom>
            <a:rect b="b" l="l" r="r" t="t"/>
            <a:pathLst>
              <a:path extrusionOk="0" h="8888596" w="9069996">
                <a:moveTo>
                  <a:pt x="0" y="0"/>
                </a:moveTo>
                <a:lnTo>
                  <a:pt x="9069996" y="0"/>
                </a:lnTo>
                <a:lnTo>
                  <a:pt x="9069996" y="8888596"/>
                </a:lnTo>
                <a:lnTo>
                  <a:pt x="0" y="8888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g2d7a18a8538_0_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43" name="Google Shape;443;g2d7a18a8538_0_24"/>
          <p:cNvCxnSpPr/>
          <p:nvPr/>
        </p:nvCxnSpPr>
        <p:spPr>
          <a:xfrm flipH="1" rot="10800000">
            <a:off x="8664775" y="-169193"/>
            <a:ext cx="7387500" cy="63159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444" name="Google Shape;444;g2d7a18a8538_0_24"/>
          <p:cNvSpPr txBox="1"/>
          <p:nvPr/>
        </p:nvSpPr>
        <p:spPr>
          <a:xfrm>
            <a:off x="8459775" y="6574850"/>
            <a:ext cx="9629400" cy="21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Entrenamiento </a:t>
            </a:r>
            <a:endParaRPr sz="6399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just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y validación</a:t>
            </a:r>
            <a:endParaRPr/>
          </a:p>
        </p:txBody>
      </p:sp>
      <p:grpSp>
        <p:nvGrpSpPr>
          <p:cNvPr id="445" name="Google Shape;445;g2d7a18a8538_0_24"/>
          <p:cNvGrpSpPr/>
          <p:nvPr/>
        </p:nvGrpSpPr>
        <p:grpSpPr>
          <a:xfrm>
            <a:off x="8664775" y="4704244"/>
            <a:ext cx="1544564" cy="925507"/>
            <a:chOff x="0" y="0"/>
            <a:chExt cx="812800" cy="487032"/>
          </a:xfrm>
        </p:grpSpPr>
        <p:sp>
          <p:nvSpPr>
            <p:cNvPr id="446" name="Google Shape;446;g2d7a18a8538_0_24"/>
            <p:cNvSpPr/>
            <p:nvPr/>
          </p:nvSpPr>
          <p:spPr>
            <a:xfrm>
              <a:off x="0" y="0"/>
              <a:ext cx="812800" cy="487032"/>
            </a:xfrm>
            <a:custGeom>
              <a:rect b="b" l="l" r="r" t="t"/>
              <a:pathLst>
                <a:path extrusionOk="0" h="487032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43516"/>
                  </a:lnTo>
                  <a:lnTo>
                    <a:pt x="0" y="487032"/>
                  </a:lnTo>
                  <a:lnTo>
                    <a:pt x="812800" y="487032"/>
                  </a:lnTo>
                  <a:lnTo>
                    <a:pt x="711200" y="243516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47" name="Google Shape;447;g2d7a18a8538_0_24"/>
            <p:cNvSpPr txBox="1"/>
            <p:nvPr/>
          </p:nvSpPr>
          <p:spPr>
            <a:xfrm>
              <a:off x="88900" y="0"/>
              <a:ext cx="6351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6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pic>
        <p:nvPicPr>
          <p:cNvPr id="448" name="Google Shape;448;g2d7a18a8538_0_24"/>
          <p:cNvPicPr preferRelativeResize="0"/>
          <p:nvPr/>
        </p:nvPicPr>
        <p:blipFill rotWithShape="1">
          <a:blip r:embed="rId5">
            <a:alphaModFix/>
          </a:blip>
          <a:srcRect b="0" l="0" r="50504" t="49210"/>
          <a:stretch/>
        </p:blipFill>
        <p:spPr>
          <a:xfrm rot="-897616">
            <a:off x="198426" y="241211"/>
            <a:ext cx="6794913" cy="6794913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g2d7a18a8538_0_24"/>
          <p:cNvSpPr txBox="1"/>
          <p:nvPr/>
        </p:nvSpPr>
        <p:spPr>
          <a:xfrm>
            <a:off x="9076975" y="8741750"/>
            <a:ext cx="7221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Entrenamos el modelo y comprobamos su desempeño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24c8b079a0_0_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g324c8b079a0_0_24"/>
          <p:cNvSpPr txBox="1"/>
          <p:nvPr/>
        </p:nvSpPr>
        <p:spPr>
          <a:xfrm>
            <a:off x="927712" y="327371"/>
            <a:ext cx="155574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Hemos realizado sus respectivas matrices de confusión: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-43180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3200"/>
              <a:buFont typeface="Michroma"/>
              <a:buChar char="-"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Regresión logística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456" name="Google Shape;456;g324c8b079a0_0_24"/>
          <p:cNvPicPr preferRelativeResize="0"/>
          <p:nvPr/>
        </p:nvPicPr>
        <p:blipFill rotWithShape="1">
          <a:blip r:embed="rId4">
            <a:alphaModFix/>
          </a:blip>
          <a:srcRect b="50000" l="0" r="50181" t="0"/>
          <a:stretch/>
        </p:blipFill>
        <p:spPr>
          <a:xfrm>
            <a:off x="1499200" y="1594075"/>
            <a:ext cx="3592326" cy="3671727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24c8b079a0_0_24"/>
          <p:cNvSpPr txBox="1"/>
          <p:nvPr/>
        </p:nvSpPr>
        <p:spPr>
          <a:xfrm>
            <a:off x="6666031" y="918375"/>
            <a:ext cx="778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3200"/>
              <a:buFont typeface="Michroma"/>
              <a:buChar char="-"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Red Neuronal (Sequential)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458" name="Google Shape;458;g324c8b079a0_0_24"/>
          <p:cNvPicPr preferRelativeResize="0"/>
          <p:nvPr/>
        </p:nvPicPr>
        <p:blipFill rotWithShape="1">
          <a:blip r:embed="rId4">
            <a:alphaModFix/>
          </a:blip>
          <a:srcRect b="49379" l="49538" r="0" t="0"/>
          <a:stretch/>
        </p:blipFill>
        <p:spPr>
          <a:xfrm>
            <a:off x="7226725" y="1595012"/>
            <a:ext cx="3592326" cy="36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324c8b079a0_0_24"/>
          <p:cNvSpPr txBox="1"/>
          <p:nvPr/>
        </p:nvSpPr>
        <p:spPr>
          <a:xfrm>
            <a:off x="4209231" y="5447025"/>
            <a:ext cx="778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3200"/>
              <a:buFont typeface="Michroma"/>
              <a:buChar char="-"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SGD Classifier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460" name="Google Shape;460;g324c8b079a0_0_24"/>
          <p:cNvPicPr preferRelativeResize="0"/>
          <p:nvPr/>
        </p:nvPicPr>
        <p:blipFill rotWithShape="1">
          <a:blip r:embed="rId4">
            <a:alphaModFix/>
          </a:blip>
          <a:srcRect b="0" l="0" r="50828" t="50263"/>
          <a:stretch/>
        </p:blipFill>
        <p:spPr>
          <a:xfrm>
            <a:off x="4799149" y="6120850"/>
            <a:ext cx="3592326" cy="370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24c8b079a0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6700" y="3226225"/>
            <a:ext cx="6959676" cy="684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7a18a8538_0_35"/>
          <p:cNvSpPr/>
          <p:nvPr/>
        </p:nvSpPr>
        <p:spPr>
          <a:xfrm rot="10800000">
            <a:off x="-1378378" y="1449243"/>
            <a:ext cx="10192407" cy="10007091"/>
          </a:xfrm>
          <a:custGeom>
            <a:rect b="b" l="l" r="r" t="t"/>
            <a:pathLst>
              <a:path extrusionOk="0" h="10007091" w="10192407">
                <a:moveTo>
                  <a:pt x="0" y="0"/>
                </a:moveTo>
                <a:lnTo>
                  <a:pt x="10192407" y="0"/>
                </a:lnTo>
                <a:lnTo>
                  <a:pt x="10192407" y="10007091"/>
                </a:lnTo>
                <a:lnTo>
                  <a:pt x="0" y="10007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g2d7a18a8538_0_3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68" name="Google Shape;468;g2d7a18a8538_0_35"/>
          <p:cNvCxnSpPr/>
          <p:nvPr/>
        </p:nvCxnSpPr>
        <p:spPr>
          <a:xfrm>
            <a:off x="9881225" y="3116159"/>
            <a:ext cx="7387500" cy="74124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469" name="Google Shape;469;g2d7a18a8538_0_35"/>
          <p:cNvSpPr txBox="1"/>
          <p:nvPr/>
        </p:nvSpPr>
        <p:spPr>
          <a:xfrm>
            <a:off x="9881225" y="3559959"/>
            <a:ext cx="68397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Pruebas</a:t>
            </a:r>
            <a:endParaRPr/>
          </a:p>
        </p:txBody>
      </p:sp>
      <p:sp>
        <p:nvSpPr>
          <p:cNvPr id="470" name="Google Shape;470;g2d7a18a8538_0_35"/>
          <p:cNvSpPr txBox="1"/>
          <p:nvPr/>
        </p:nvSpPr>
        <p:spPr>
          <a:xfrm>
            <a:off x="9881225" y="4934050"/>
            <a:ext cx="75588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Realizaremos las pruebas pertinentes a nuestro sistema</a:t>
            </a:r>
            <a:r>
              <a:rPr b="0" i="0" lang="en-US" sz="3200" u="none" cap="none" strike="noStrike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. </a:t>
            </a:r>
            <a:endParaRPr/>
          </a:p>
        </p:txBody>
      </p:sp>
      <p:grpSp>
        <p:nvGrpSpPr>
          <p:cNvPr id="471" name="Google Shape;471;g2d7a18a8538_0_35"/>
          <p:cNvGrpSpPr/>
          <p:nvPr/>
        </p:nvGrpSpPr>
        <p:grpSpPr>
          <a:xfrm>
            <a:off x="9881225" y="1028700"/>
            <a:ext cx="1544564" cy="1544564"/>
            <a:chOff x="0" y="0"/>
            <a:chExt cx="812800" cy="812800"/>
          </a:xfrm>
        </p:grpSpPr>
        <p:sp>
          <p:nvSpPr>
            <p:cNvPr id="472" name="Google Shape;472;g2d7a18a8538_0_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g2d7a18a8538_0_35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-US" sz="3200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7</a:t>
              </a: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.</a:t>
              </a:r>
              <a:endParaRPr/>
            </a:p>
          </p:txBody>
        </p:sp>
      </p:grpSp>
      <p:pic>
        <p:nvPicPr>
          <p:cNvPr id="474" name="Google Shape;474;g2d7a18a8538_0_35"/>
          <p:cNvPicPr preferRelativeResize="0"/>
          <p:nvPr/>
        </p:nvPicPr>
        <p:blipFill rotWithShape="1">
          <a:blip r:embed="rId5">
            <a:alphaModFix/>
          </a:blip>
          <a:srcRect b="0" l="29399" r="22797" t="0"/>
          <a:stretch/>
        </p:blipFill>
        <p:spPr>
          <a:xfrm>
            <a:off x="697275" y="3503188"/>
            <a:ext cx="6041100" cy="589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24c8b079a0_0_5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g324c8b079a0_0_53"/>
          <p:cNvSpPr txBox="1"/>
          <p:nvPr/>
        </p:nvSpPr>
        <p:spPr>
          <a:xfrm>
            <a:off x="1562325" y="856900"/>
            <a:ext cx="157167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Por último, le pasaremos a los modelos la letra de una canción y estos tendrán que decir si el género de la canción se trata de pop o no.</a:t>
            </a:r>
            <a:endParaRPr sz="2799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481" name="Google Shape;481;g324c8b079a0_0_53"/>
          <p:cNvSpPr/>
          <p:nvPr/>
        </p:nvSpPr>
        <p:spPr>
          <a:xfrm>
            <a:off x="9958375" y="9386875"/>
            <a:ext cx="8185543" cy="899864"/>
          </a:xfrm>
          <a:custGeom>
            <a:rect b="b" l="l" r="r" t="t"/>
            <a:pathLst>
              <a:path extrusionOk="0" h="310298" w="2106961">
                <a:moveTo>
                  <a:pt x="0" y="0"/>
                </a:moveTo>
                <a:lnTo>
                  <a:pt x="2106961" y="0"/>
                </a:lnTo>
                <a:lnTo>
                  <a:pt x="2106961" y="310298"/>
                </a:lnTo>
                <a:lnTo>
                  <a:pt x="0" y="310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g324c8b079a0_0_53"/>
          <p:cNvSpPr/>
          <p:nvPr/>
        </p:nvSpPr>
        <p:spPr>
          <a:xfrm rot="10800000">
            <a:off x="12" y="7450093"/>
            <a:ext cx="2726524" cy="2836656"/>
          </a:xfrm>
          <a:custGeom>
            <a:rect b="b" l="l" r="r" t="t"/>
            <a:pathLst>
              <a:path extrusionOk="0" h="1110237" w="1051697">
                <a:moveTo>
                  <a:pt x="0" y="0"/>
                </a:moveTo>
                <a:lnTo>
                  <a:pt x="1051697" y="0"/>
                </a:lnTo>
                <a:lnTo>
                  <a:pt x="1051697" y="1110237"/>
                </a:lnTo>
                <a:lnTo>
                  <a:pt x="0" y="1110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83" name="Google Shape;483;g324c8b079a0_0_53"/>
          <p:cNvPicPr preferRelativeResize="0"/>
          <p:nvPr/>
        </p:nvPicPr>
        <p:blipFill rotWithShape="1">
          <a:blip r:embed="rId6">
            <a:alphaModFix/>
          </a:blip>
          <a:srcRect b="8079" l="0" r="0" t="0"/>
          <a:stretch/>
        </p:blipFill>
        <p:spPr>
          <a:xfrm>
            <a:off x="764775" y="2133175"/>
            <a:ext cx="9798749" cy="63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24c8b079a0_0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5500" y="4322663"/>
            <a:ext cx="639127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24c8b079a0_0_53"/>
          <p:cNvSpPr/>
          <p:nvPr/>
        </p:nvSpPr>
        <p:spPr>
          <a:xfrm>
            <a:off x="12683625" y="7005475"/>
            <a:ext cx="5367271" cy="2274143"/>
          </a:xfrm>
          <a:custGeom>
            <a:rect b="b" l="l" r="r" t="t"/>
            <a:pathLst>
              <a:path extrusionOk="0" h="2723524" w="4081575">
                <a:moveTo>
                  <a:pt x="0" y="0"/>
                </a:moveTo>
                <a:lnTo>
                  <a:pt x="4081575" y="0"/>
                </a:lnTo>
                <a:lnTo>
                  <a:pt x="4081575" y="2723524"/>
                </a:lnTo>
                <a:lnTo>
                  <a:pt x="0" y="2723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g324c8b079a0_0_53"/>
          <p:cNvSpPr txBox="1"/>
          <p:nvPr/>
        </p:nvSpPr>
        <p:spPr>
          <a:xfrm>
            <a:off x="13199792" y="7528450"/>
            <a:ext cx="45213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Se realizaron un mínimo de 10 pruebas con distintas canciones de varios géneros.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32484625f89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2484625f89_0_173"/>
          <p:cNvSpPr/>
          <p:nvPr/>
        </p:nvSpPr>
        <p:spPr>
          <a:xfrm>
            <a:off x="381000" y="7182476"/>
            <a:ext cx="4081575" cy="2723524"/>
          </a:xfrm>
          <a:custGeom>
            <a:rect b="b" l="l" r="r" t="t"/>
            <a:pathLst>
              <a:path extrusionOk="0" h="2723524" w="4081575">
                <a:moveTo>
                  <a:pt x="0" y="0"/>
                </a:moveTo>
                <a:lnTo>
                  <a:pt x="4081575" y="0"/>
                </a:lnTo>
                <a:lnTo>
                  <a:pt x="4081575" y="2723524"/>
                </a:lnTo>
                <a:lnTo>
                  <a:pt x="0" y="2723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g32484625f89_0_173"/>
          <p:cNvSpPr txBox="1"/>
          <p:nvPr/>
        </p:nvSpPr>
        <p:spPr>
          <a:xfrm>
            <a:off x="1096686" y="7930134"/>
            <a:ext cx="26502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Una imagen vale más que mil palabras</a:t>
            </a:r>
            <a:r>
              <a:rPr b="0" i="0" lang="en-US" sz="2100" u="none" cap="none" strike="noStrik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...</a:t>
            </a:r>
            <a:endParaRPr/>
          </a:p>
        </p:txBody>
      </p:sp>
      <p:sp>
        <p:nvSpPr>
          <p:cNvPr id="494" name="Google Shape;494;g32484625f89_0_173"/>
          <p:cNvSpPr txBox="1"/>
          <p:nvPr/>
        </p:nvSpPr>
        <p:spPr>
          <a:xfrm>
            <a:off x="89100" y="4296900"/>
            <a:ext cx="18109800" cy="169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85725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DEMOSTRA</a:t>
            </a:r>
            <a:r>
              <a:rPr lang="en-US" sz="110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CIÓN</a:t>
            </a:r>
            <a:endParaRPr sz="110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2484625f89_0_18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g32484625f89_0_180"/>
          <p:cNvSpPr/>
          <p:nvPr/>
        </p:nvSpPr>
        <p:spPr>
          <a:xfrm flipH="1">
            <a:off x="12157211" y="0"/>
            <a:ext cx="6130789" cy="2173643"/>
          </a:xfrm>
          <a:custGeom>
            <a:rect b="b" l="l" r="r" t="t"/>
            <a:pathLst>
              <a:path extrusionOk="0" h="2173643" w="6130789">
                <a:moveTo>
                  <a:pt x="6130789" y="0"/>
                </a:moveTo>
                <a:lnTo>
                  <a:pt x="0" y="0"/>
                </a:lnTo>
                <a:lnTo>
                  <a:pt x="0" y="2173643"/>
                </a:lnTo>
                <a:lnTo>
                  <a:pt x="6130789" y="2173643"/>
                </a:lnTo>
                <a:lnTo>
                  <a:pt x="61307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g32484625f89_0_180"/>
          <p:cNvSpPr/>
          <p:nvPr/>
        </p:nvSpPr>
        <p:spPr>
          <a:xfrm>
            <a:off x="10863560" y="2984831"/>
            <a:ext cx="6242304" cy="5811763"/>
          </a:xfrm>
          <a:custGeom>
            <a:rect b="b" l="l" r="r" t="t"/>
            <a:pathLst>
              <a:path extrusionOk="0" h="756740" w="812800">
                <a:moveTo>
                  <a:pt x="406400" y="0"/>
                </a:moveTo>
                <a:cubicBezTo>
                  <a:pt x="181951" y="0"/>
                  <a:pt x="0" y="169402"/>
                  <a:pt x="0" y="378370"/>
                </a:cubicBezTo>
                <a:cubicBezTo>
                  <a:pt x="0" y="587338"/>
                  <a:pt x="181951" y="756740"/>
                  <a:pt x="406400" y="756740"/>
                </a:cubicBezTo>
                <a:cubicBezTo>
                  <a:pt x="630849" y="756740"/>
                  <a:pt x="812800" y="587338"/>
                  <a:pt x="812800" y="378370"/>
                </a:cubicBezTo>
                <a:cubicBezTo>
                  <a:pt x="812800" y="169402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2759" r="-327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2484625f89_0_180"/>
          <p:cNvSpPr/>
          <p:nvPr/>
        </p:nvSpPr>
        <p:spPr>
          <a:xfrm>
            <a:off x="10863191" y="5058462"/>
            <a:ext cx="6243030" cy="5228538"/>
          </a:xfrm>
          <a:custGeom>
            <a:rect b="b" l="l" r="r" t="t"/>
            <a:pathLst>
              <a:path extrusionOk="0" h="5228538" w="6243030">
                <a:moveTo>
                  <a:pt x="0" y="0"/>
                </a:moveTo>
                <a:lnTo>
                  <a:pt x="6243031" y="0"/>
                </a:lnTo>
                <a:lnTo>
                  <a:pt x="6243031" y="5228538"/>
                </a:lnTo>
                <a:lnTo>
                  <a:pt x="0" y="5228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g32484625f89_0_180"/>
          <p:cNvSpPr txBox="1"/>
          <p:nvPr/>
        </p:nvSpPr>
        <p:spPr>
          <a:xfrm>
            <a:off x="1028700" y="4089303"/>
            <a:ext cx="796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Estamos dispuestos a resolver tus dudas.</a:t>
            </a:r>
            <a:r>
              <a:rPr b="0" i="0" lang="en-US" sz="2100" u="none" cap="none" strike="noStrik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endParaRPr/>
          </a:p>
        </p:txBody>
      </p:sp>
      <p:sp>
        <p:nvSpPr>
          <p:cNvPr id="504" name="Google Shape;504;g32484625f89_0_180"/>
          <p:cNvSpPr txBox="1"/>
          <p:nvPr/>
        </p:nvSpPr>
        <p:spPr>
          <a:xfrm>
            <a:off x="541800" y="4412400"/>
            <a:ext cx="11615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PREGUNTAS</a:t>
            </a:r>
            <a:endParaRPr sz="9100">
              <a:solidFill>
                <a:srgbClr val="8C52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2484625f89_0_20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10" name="Google Shape;510;g32484625f89_0_203"/>
          <p:cNvPicPr preferRelativeResize="0"/>
          <p:nvPr/>
        </p:nvPicPr>
        <p:blipFill rotWithShape="1">
          <a:blip r:embed="rId4">
            <a:alphaModFix/>
          </a:blip>
          <a:srcRect b="28894" l="0" r="0" t="28898"/>
          <a:stretch/>
        </p:blipFill>
        <p:spPr>
          <a:xfrm>
            <a:off x="0" y="5945369"/>
            <a:ext cx="18288000" cy="434163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32484625f89_0_203"/>
          <p:cNvSpPr/>
          <p:nvPr/>
        </p:nvSpPr>
        <p:spPr>
          <a:xfrm>
            <a:off x="5081407" y="402996"/>
            <a:ext cx="829099" cy="826871"/>
          </a:xfrm>
          <a:custGeom>
            <a:rect b="b" l="l" r="r" t="t"/>
            <a:pathLst>
              <a:path extrusionOk="0" h="459373" w="475810">
                <a:moveTo>
                  <a:pt x="0" y="0"/>
                </a:moveTo>
                <a:lnTo>
                  <a:pt x="475810" y="0"/>
                </a:lnTo>
                <a:lnTo>
                  <a:pt x="475810" y="459373"/>
                </a:lnTo>
                <a:lnTo>
                  <a:pt x="0" y="459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2" name="Google Shape;512;g32484625f89_0_203"/>
          <p:cNvSpPr txBox="1"/>
          <p:nvPr/>
        </p:nvSpPr>
        <p:spPr>
          <a:xfrm>
            <a:off x="775815" y="539375"/>
            <a:ext cx="45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WEBGRAFÍA</a:t>
            </a:r>
            <a:endParaRPr/>
          </a:p>
        </p:txBody>
      </p:sp>
      <p:sp>
        <p:nvSpPr>
          <p:cNvPr id="513" name="Google Shape;513;g32484625f89_0_203"/>
          <p:cNvSpPr txBox="1"/>
          <p:nvPr/>
        </p:nvSpPr>
        <p:spPr>
          <a:xfrm>
            <a:off x="775821" y="1408728"/>
            <a:ext cx="166272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2100"/>
              <a:buFont typeface="IBM Plex Mono"/>
              <a:buChar char="●"/>
            </a:pPr>
            <a:r>
              <a:rPr lang="en-US" sz="2100">
                <a:solidFill>
                  <a:srgbClr val="98F3FF"/>
                </a:solidFill>
                <a:uFill>
                  <a:noFill/>
                </a:uFill>
                <a:latin typeface="IBM Plex Mono"/>
                <a:ea typeface="IBM Plex Mono"/>
                <a:cs typeface="IBM Plex Mono"/>
                <a:sym typeface="IBM Plex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Genius</a:t>
            </a:r>
            <a:endParaRPr>
              <a:solidFill>
                <a:srgbClr val="98F3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2100"/>
              <a:buFont typeface="IBM Plex Mono"/>
              <a:buChar char="●"/>
            </a:pPr>
            <a:r>
              <a:rPr lang="en-US" sz="2100">
                <a:solidFill>
                  <a:srgbClr val="98F3FF"/>
                </a:solidFill>
                <a:uFill>
                  <a:noFill/>
                </a:uFill>
                <a:latin typeface="IBM Plex Mono"/>
                <a:ea typeface="IBM Plex Mono"/>
                <a:cs typeface="IBM Plex Mono"/>
                <a:sym typeface="IBM Plex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Dataset de Genius en Kaggle</a:t>
            </a:r>
            <a:endParaRPr sz="2100">
              <a:solidFill>
                <a:srgbClr val="98F3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2100"/>
              <a:buFont typeface="IBM Plex Mono"/>
              <a:buChar char="●"/>
            </a:pPr>
            <a:r>
              <a:rPr lang="en-US" sz="2100">
                <a:solidFill>
                  <a:srgbClr val="98F3FF"/>
                </a:solidFill>
                <a:uFill>
                  <a:noFill/>
                </a:uFill>
                <a:latin typeface="IBM Plex Mono"/>
                <a:ea typeface="IBM Plex Mono"/>
                <a:cs typeface="IBM Plex Mono"/>
                <a:sym typeface="IBM Plex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TfidfVectorizer</a:t>
            </a:r>
            <a:endParaRPr sz="2100">
              <a:solidFill>
                <a:srgbClr val="98F3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8F3FF"/>
              </a:buClr>
              <a:buSzPts val="2100"/>
              <a:buFont typeface="IBM Plex Mono"/>
              <a:buChar char="●"/>
            </a:pPr>
            <a:r>
              <a:rPr lang="en-US" sz="2100">
                <a:solidFill>
                  <a:srgbClr val="98F3FF"/>
                </a:solidFill>
                <a:uFill>
                  <a:noFill/>
                </a:uFill>
                <a:latin typeface="IBM Plex Mono"/>
                <a:ea typeface="IBM Plex Mono"/>
                <a:cs typeface="IBM Plex Mono"/>
                <a:sym typeface="IBM Plex Mon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WordCloud</a:t>
            </a:r>
            <a:endParaRPr sz="2100">
              <a:solidFill>
                <a:srgbClr val="98F3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514" name="Google Shape;514;g32484625f89_0_203"/>
          <p:cNvSpPr/>
          <p:nvPr/>
        </p:nvSpPr>
        <p:spPr>
          <a:xfrm rot="10800000">
            <a:off x="381000" y="3905831"/>
            <a:ext cx="1574542" cy="1662184"/>
          </a:xfrm>
          <a:custGeom>
            <a:rect b="b" l="l" r="r" t="t"/>
            <a:pathLst>
              <a:path extrusionOk="0" h="1662184" w="1574542">
                <a:moveTo>
                  <a:pt x="0" y="0"/>
                </a:moveTo>
                <a:lnTo>
                  <a:pt x="1574542" y="0"/>
                </a:lnTo>
                <a:lnTo>
                  <a:pt x="1574542" y="1662184"/>
                </a:lnTo>
                <a:lnTo>
                  <a:pt x="0" y="1662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g32484625f89_0_203"/>
          <p:cNvSpPr/>
          <p:nvPr/>
        </p:nvSpPr>
        <p:spPr>
          <a:xfrm>
            <a:off x="16253882" y="381000"/>
            <a:ext cx="1653118" cy="1662184"/>
          </a:xfrm>
          <a:custGeom>
            <a:rect b="b" l="l" r="r" t="t"/>
            <a:pathLst>
              <a:path extrusionOk="0" h="1662184" w="1653118">
                <a:moveTo>
                  <a:pt x="0" y="0"/>
                </a:moveTo>
                <a:lnTo>
                  <a:pt x="1653118" y="0"/>
                </a:lnTo>
                <a:lnTo>
                  <a:pt x="1653118" y="1662184"/>
                </a:lnTo>
                <a:lnTo>
                  <a:pt x="0" y="1662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-2460668" y="-1911030"/>
            <a:ext cx="11099435" cy="11099435"/>
          </a:xfrm>
          <a:custGeom>
            <a:rect b="b" l="l" r="r" t="t"/>
            <a:pathLst>
              <a:path extrusionOk="0" h="11099435" w="11099435">
                <a:moveTo>
                  <a:pt x="0" y="0"/>
                </a:moveTo>
                <a:lnTo>
                  <a:pt x="11099434" y="0"/>
                </a:lnTo>
                <a:lnTo>
                  <a:pt x="11099434" y="11099434"/>
                </a:lnTo>
                <a:lnTo>
                  <a:pt x="0" y="11099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36" name="Google Shape;136;p3"/>
          <p:cNvCxnSpPr/>
          <p:nvPr/>
        </p:nvCxnSpPr>
        <p:spPr>
          <a:xfrm>
            <a:off x="9881225" y="6123207"/>
            <a:ext cx="7387600" cy="4366615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137" name="Google Shape;137;p3"/>
          <p:cNvSpPr txBox="1"/>
          <p:nvPr/>
        </p:nvSpPr>
        <p:spPr>
          <a:xfrm>
            <a:off x="9881225" y="6574856"/>
            <a:ext cx="73782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Introduc</a:t>
            </a: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c</a:t>
            </a:r>
            <a:r>
              <a:rPr b="0" i="0" lang="en-US" sz="6399" u="none" cap="none" strike="noStrik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i</a:t>
            </a: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ó</a:t>
            </a:r>
            <a:r>
              <a:rPr b="0" i="0" lang="en-US" sz="6399" u="none" cap="none" strike="noStrik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n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9881225" y="8213090"/>
            <a:ext cx="53208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¿Qué problema se nos plantea?</a:t>
            </a:r>
            <a:endParaRPr/>
          </a:p>
        </p:txBody>
      </p:sp>
      <p:grpSp>
        <p:nvGrpSpPr>
          <p:cNvPr id="139" name="Google Shape;139;p3"/>
          <p:cNvGrpSpPr/>
          <p:nvPr/>
        </p:nvGrpSpPr>
        <p:grpSpPr>
          <a:xfrm>
            <a:off x="9881225" y="4680744"/>
            <a:ext cx="1544574" cy="925513"/>
            <a:chOff x="0" y="0"/>
            <a:chExt cx="812800" cy="487032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812800" cy="487032"/>
            </a:xfrm>
            <a:custGeom>
              <a:rect b="b" l="l" r="r" t="t"/>
              <a:pathLst>
                <a:path extrusionOk="0" h="487032" w="812800">
                  <a:moveTo>
                    <a:pt x="609600" y="0"/>
                  </a:moveTo>
                  <a:cubicBezTo>
                    <a:pt x="721824" y="0"/>
                    <a:pt x="812800" y="109026"/>
                    <a:pt x="812800" y="243516"/>
                  </a:cubicBezTo>
                  <a:cubicBezTo>
                    <a:pt x="812800" y="378006"/>
                    <a:pt x="721824" y="487032"/>
                    <a:pt x="609600" y="487032"/>
                  </a:cubicBezTo>
                  <a:lnTo>
                    <a:pt x="203200" y="487032"/>
                  </a:lnTo>
                  <a:cubicBezTo>
                    <a:pt x="90976" y="487032"/>
                    <a:pt x="0" y="378006"/>
                    <a:pt x="0" y="243516"/>
                  </a:cubicBezTo>
                  <a:cubicBezTo>
                    <a:pt x="0" y="1090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0" y="0"/>
              <a:ext cx="812800" cy="4870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01.</a:t>
              </a:r>
              <a:endParaRPr/>
            </a:p>
          </p:txBody>
        </p:sp>
      </p:grpSp>
      <p:pic>
        <p:nvPicPr>
          <p:cNvPr id="142" name="Google Shape;142;p3"/>
          <p:cNvPicPr preferRelativeResize="0"/>
          <p:nvPr/>
        </p:nvPicPr>
        <p:blipFill rotWithShape="1">
          <a:blip r:embed="rId5">
            <a:alphaModFix/>
          </a:blip>
          <a:srcRect b="0" l="21472" r="26574" t="0"/>
          <a:stretch/>
        </p:blipFill>
        <p:spPr>
          <a:xfrm>
            <a:off x="465700" y="1015338"/>
            <a:ext cx="5246700" cy="5246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19"/>
          <p:cNvSpPr/>
          <p:nvPr/>
        </p:nvSpPr>
        <p:spPr>
          <a:xfrm rot="5400000">
            <a:off x="1270021" y="-3712714"/>
            <a:ext cx="15747958" cy="17712427"/>
          </a:xfrm>
          <a:custGeom>
            <a:rect b="b" l="l" r="r" t="t"/>
            <a:pathLst>
              <a:path extrusionOk="0" h="17712427" w="15747958">
                <a:moveTo>
                  <a:pt x="0" y="0"/>
                </a:moveTo>
                <a:lnTo>
                  <a:pt x="15747958" y="0"/>
                </a:lnTo>
                <a:lnTo>
                  <a:pt x="15747958" y="17712428"/>
                </a:lnTo>
                <a:lnTo>
                  <a:pt x="0" y="17712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19"/>
          <p:cNvSpPr txBox="1"/>
          <p:nvPr/>
        </p:nvSpPr>
        <p:spPr>
          <a:xfrm>
            <a:off x="3336300" y="2265150"/>
            <a:ext cx="11615400" cy="5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GRACIAS POR SU</a:t>
            </a:r>
            <a:endParaRPr sz="110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ATENCIÓN</a:t>
            </a:r>
            <a:endParaRPr sz="110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523" name="Google Shape;523;p19"/>
          <p:cNvSpPr txBox="1"/>
          <p:nvPr/>
        </p:nvSpPr>
        <p:spPr>
          <a:xfrm>
            <a:off x="5159100" y="8960578"/>
            <a:ext cx="796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Esperamos hayan disfrutado.</a:t>
            </a:r>
            <a:r>
              <a:rPr b="0" i="0" lang="en-US" sz="2100" u="none" cap="none" strike="noStrik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 b="0" l="24597" r="24602" t="0"/>
          <a:stretch/>
        </p:blipFill>
        <p:spPr>
          <a:xfrm>
            <a:off x="9144000" y="0"/>
            <a:ext cx="9144000" cy="8999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5"/>
          <p:cNvGrpSpPr/>
          <p:nvPr/>
        </p:nvGrpSpPr>
        <p:grpSpPr>
          <a:xfrm>
            <a:off x="9144000" y="6585602"/>
            <a:ext cx="9144000" cy="2284078"/>
            <a:chOff x="0" y="-47625"/>
            <a:chExt cx="2408296" cy="601568"/>
          </a:xfrm>
        </p:grpSpPr>
        <p:sp>
          <p:nvSpPr>
            <p:cNvPr id="150" name="Google Shape;150;p5"/>
            <p:cNvSpPr/>
            <p:nvPr/>
          </p:nvSpPr>
          <p:spPr>
            <a:xfrm>
              <a:off x="0" y="0"/>
              <a:ext cx="2408296" cy="553943"/>
            </a:xfrm>
            <a:custGeom>
              <a:rect b="b" l="l" r="r" t="t"/>
              <a:pathLst>
                <a:path extrusionOk="0" h="55394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553943"/>
                  </a:lnTo>
                  <a:lnTo>
                    <a:pt x="0" y="553943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1" name="Google Shape;151;p5"/>
            <p:cNvSpPr txBox="1"/>
            <p:nvPr/>
          </p:nvSpPr>
          <p:spPr>
            <a:xfrm>
              <a:off x="0" y="-47625"/>
              <a:ext cx="2408296" cy="601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2" name="Google Shape;15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0" y="8125206"/>
            <a:ext cx="9144000" cy="2926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5"/>
          <p:cNvCxnSpPr/>
          <p:nvPr/>
        </p:nvCxnSpPr>
        <p:spPr>
          <a:xfrm>
            <a:off x="-515776" y="2632527"/>
            <a:ext cx="1544476" cy="6955719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154" name="Google Shape;154;p5"/>
          <p:cNvSpPr/>
          <p:nvPr/>
        </p:nvSpPr>
        <p:spPr>
          <a:xfrm flipH="1" rot="10800000">
            <a:off x="0" y="1113649"/>
            <a:ext cx="1424755" cy="373027"/>
          </a:xfrm>
          <a:custGeom>
            <a:rect b="b" l="l" r="r" t="t"/>
            <a:pathLst>
              <a:path extrusionOk="0" h="373027" w="1424755">
                <a:moveTo>
                  <a:pt x="0" y="373027"/>
                </a:moveTo>
                <a:lnTo>
                  <a:pt x="1424755" y="373027"/>
                </a:lnTo>
                <a:lnTo>
                  <a:pt x="1424755" y="0"/>
                </a:lnTo>
                <a:lnTo>
                  <a:pt x="0" y="0"/>
                </a:lnTo>
                <a:lnTo>
                  <a:pt x="0" y="37302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5"/>
          <p:cNvSpPr txBox="1"/>
          <p:nvPr/>
        </p:nvSpPr>
        <p:spPr>
          <a:xfrm>
            <a:off x="2279949" y="5481349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¿Qué se pide</a:t>
            </a:r>
            <a:r>
              <a:rPr b="0" i="0" lang="en-US" sz="3200" u="none" cap="none" strike="noStrik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? 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2279950" y="2146750"/>
            <a:ext cx="5151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¿Qué es la minería de texto</a:t>
            </a:r>
            <a:r>
              <a:rPr b="0" i="0" lang="en-US" sz="3200" u="none" cap="none" strike="noStrike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?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2292362" y="3428995"/>
            <a:ext cx="45840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Es una disciplina que nos ayuda a analizar grande volúmenes de datos no estructurados usando NLP.</a:t>
            </a:r>
            <a:r>
              <a:rPr b="0" i="0" lang="en-US" sz="2100" u="none" cap="none" strike="noStrik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. 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2279899" y="6345393"/>
            <a:ext cx="4584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Se nos pide un sistema capaz de identificar el género de una canción solamente mediante su letra</a:t>
            </a:r>
            <a:r>
              <a:rPr b="0" i="0" lang="en-US" sz="2100" u="none" cap="none" strike="noStrike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. En nuestro caso será con el género pop.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2292362" y="1028700"/>
            <a:ext cx="53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PROBLEMA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484625f89_0_4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65" name="Google Shape;165;g32484625f89_0_42"/>
          <p:cNvCxnSpPr/>
          <p:nvPr/>
        </p:nvCxnSpPr>
        <p:spPr>
          <a:xfrm>
            <a:off x="2720687" y="4975954"/>
            <a:ext cx="4278900" cy="17943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med" w="med" type="triangle"/>
          </a:ln>
        </p:spPr>
      </p:cxnSp>
      <p:cxnSp>
        <p:nvCxnSpPr>
          <p:cNvPr id="166" name="Google Shape;166;g32484625f89_0_42"/>
          <p:cNvCxnSpPr/>
          <p:nvPr/>
        </p:nvCxnSpPr>
        <p:spPr>
          <a:xfrm>
            <a:off x="6999721" y="3852244"/>
            <a:ext cx="4278900" cy="41127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med" w="med" type="triangle"/>
          </a:ln>
        </p:spPr>
      </p:cxnSp>
      <p:cxnSp>
        <p:nvCxnSpPr>
          <p:cNvPr id="167" name="Google Shape;167;g32484625f89_0_42"/>
          <p:cNvCxnSpPr/>
          <p:nvPr/>
        </p:nvCxnSpPr>
        <p:spPr>
          <a:xfrm>
            <a:off x="11297804" y="4975954"/>
            <a:ext cx="4278900" cy="17943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med" w="med" type="triangle"/>
          </a:ln>
        </p:spPr>
      </p:cxnSp>
      <p:sp>
        <p:nvSpPr>
          <p:cNvPr id="168" name="Google Shape;168;g32484625f89_0_42"/>
          <p:cNvSpPr txBox="1"/>
          <p:nvPr/>
        </p:nvSpPr>
        <p:spPr>
          <a:xfrm>
            <a:off x="1028700" y="5310426"/>
            <a:ext cx="3364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Recolección de datos</a:t>
            </a:r>
            <a:endParaRPr/>
          </a:p>
        </p:txBody>
      </p:sp>
      <p:sp>
        <p:nvSpPr>
          <p:cNvPr id="169" name="Google Shape;169;g32484625f89_0_42"/>
          <p:cNvSpPr txBox="1"/>
          <p:nvPr/>
        </p:nvSpPr>
        <p:spPr>
          <a:xfrm>
            <a:off x="1028700" y="6556695"/>
            <a:ext cx="33648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Se localiza un conjunto de datos óptimo para nuestro problema</a:t>
            </a:r>
            <a:endParaRPr/>
          </a:p>
        </p:txBody>
      </p:sp>
      <p:sp>
        <p:nvSpPr>
          <p:cNvPr id="170" name="Google Shape;170;g32484625f89_0_42"/>
          <p:cNvSpPr txBox="1"/>
          <p:nvPr/>
        </p:nvSpPr>
        <p:spPr>
          <a:xfrm>
            <a:off x="7475952" y="6101013"/>
            <a:ext cx="42789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Representación del texto</a:t>
            </a:r>
            <a:endParaRPr/>
          </a:p>
        </p:txBody>
      </p:sp>
      <p:sp>
        <p:nvSpPr>
          <p:cNvPr id="171" name="Google Shape;171;g32484625f89_0_42"/>
          <p:cNvSpPr txBox="1"/>
          <p:nvPr/>
        </p:nvSpPr>
        <p:spPr>
          <a:xfrm>
            <a:off x="7932992" y="7483545"/>
            <a:ext cx="3364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Se vectorizan los diferentes términos</a:t>
            </a:r>
            <a:endParaRPr/>
          </a:p>
        </p:txBody>
      </p:sp>
      <p:sp>
        <p:nvSpPr>
          <p:cNvPr id="172" name="Google Shape;172;g32484625f89_0_42"/>
          <p:cNvSpPr txBox="1"/>
          <p:nvPr/>
        </p:nvSpPr>
        <p:spPr>
          <a:xfrm>
            <a:off x="4536800" y="4763975"/>
            <a:ext cx="492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Preprocesamiento</a:t>
            </a:r>
            <a:endParaRPr/>
          </a:p>
        </p:txBody>
      </p:sp>
      <p:sp>
        <p:nvSpPr>
          <p:cNvPr id="173" name="Google Shape;173;g32484625f89_0_42"/>
          <p:cNvSpPr txBox="1"/>
          <p:nvPr/>
        </p:nvSpPr>
        <p:spPr>
          <a:xfrm>
            <a:off x="5317258" y="5445140"/>
            <a:ext cx="336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Se limpian los datos</a:t>
            </a:r>
            <a:endParaRPr/>
          </a:p>
        </p:txBody>
      </p:sp>
      <p:sp>
        <p:nvSpPr>
          <p:cNvPr id="174" name="Google Shape;174;g32484625f89_0_42"/>
          <p:cNvSpPr txBox="1"/>
          <p:nvPr/>
        </p:nvSpPr>
        <p:spPr>
          <a:xfrm>
            <a:off x="13894400" y="4055575"/>
            <a:ext cx="3852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Entrenamiento y Pruebas</a:t>
            </a:r>
            <a:endParaRPr/>
          </a:p>
        </p:txBody>
      </p:sp>
      <p:sp>
        <p:nvSpPr>
          <p:cNvPr id="175" name="Google Shape;175;g32484625f89_0_42"/>
          <p:cNvSpPr txBox="1"/>
          <p:nvPr/>
        </p:nvSpPr>
        <p:spPr>
          <a:xfrm>
            <a:off x="14138150" y="5464315"/>
            <a:ext cx="33648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Entrenamos el modelo y hacemos las pruebas pertinentes</a:t>
            </a:r>
            <a:r>
              <a:rPr b="0" i="0" lang="en-US" sz="2100" u="none" cap="none" strike="noStrike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endParaRPr/>
          </a:p>
        </p:txBody>
      </p:sp>
      <p:sp>
        <p:nvSpPr>
          <p:cNvPr id="176" name="Google Shape;176;g32484625f89_0_42"/>
          <p:cNvSpPr txBox="1"/>
          <p:nvPr/>
        </p:nvSpPr>
        <p:spPr>
          <a:xfrm>
            <a:off x="1028700" y="1028700"/>
            <a:ext cx="1551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C52FF"/>
                </a:solidFill>
                <a:latin typeface="Michroma"/>
                <a:ea typeface="Michroma"/>
                <a:cs typeface="Michroma"/>
                <a:sym typeface="Michroma"/>
              </a:rPr>
              <a:t>¿CÓMO FUNCIONA ESTE PROCESO?</a:t>
            </a:r>
            <a:endParaRPr/>
          </a:p>
        </p:txBody>
      </p:sp>
      <p:sp>
        <p:nvSpPr>
          <p:cNvPr id="177" name="Google Shape;177;g32484625f89_0_42"/>
          <p:cNvSpPr/>
          <p:nvPr/>
        </p:nvSpPr>
        <p:spPr>
          <a:xfrm>
            <a:off x="5152049" y="6077712"/>
            <a:ext cx="1089131" cy="1130230"/>
          </a:xfrm>
          <a:custGeom>
            <a:rect b="b" l="l" r="r" t="t"/>
            <a:pathLst>
              <a:path extrusionOk="0" h="1130230" w="1089131">
                <a:moveTo>
                  <a:pt x="0" y="0"/>
                </a:moveTo>
                <a:lnTo>
                  <a:pt x="1089131" y="0"/>
                </a:lnTo>
                <a:lnTo>
                  <a:pt x="1089131" y="1130230"/>
                </a:lnTo>
                <a:lnTo>
                  <a:pt x="0" y="113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g32484625f89_0_42"/>
          <p:cNvSpPr/>
          <p:nvPr/>
        </p:nvSpPr>
        <p:spPr>
          <a:xfrm>
            <a:off x="3164399" y="3633746"/>
            <a:ext cx="1130230" cy="1130230"/>
          </a:xfrm>
          <a:custGeom>
            <a:rect b="b" l="l" r="r" t="t"/>
            <a:pathLst>
              <a:path extrusionOk="0" h="1130230" w="1130230">
                <a:moveTo>
                  <a:pt x="0" y="0"/>
                </a:moveTo>
                <a:lnTo>
                  <a:pt x="1130230" y="0"/>
                </a:lnTo>
                <a:lnTo>
                  <a:pt x="1130230" y="1130230"/>
                </a:lnTo>
                <a:lnTo>
                  <a:pt x="0" y="113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g32484625f89_0_42"/>
          <p:cNvSpPr/>
          <p:nvPr/>
        </p:nvSpPr>
        <p:spPr>
          <a:xfrm>
            <a:off x="13124767" y="2325709"/>
            <a:ext cx="1041867" cy="1130230"/>
          </a:xfrm>
          <a:custGeom>
            <a:rect b="b" l="l" r="r" t="t"/>
            <a:pathLst>
              <a:path extrusionOk="0" h="1130230" w="1041867">
                <a:moveTo>
                  <a:pt x="0" y="0"/>
                </a:moveTo>
                <a:lnTo>
                  <a:pt x="1041867" y="0"/>
                </a:lnTo>
                <a:lnTo>
                  <a:pt x="1041867" y="1130230"/>
                </a:lnTo>
                <a:lnTo>
                  <a:pt x="0" y="113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g32484625f89_0_42"/>
          <p:cNvSpPr/>
          <p:nvPr/>
        </p:nvSpPr>
        <p:spPr>
          <a:xfrm>
            <a:off x="13579175" y="6556700"/>
            <a:ext cx="1230944" cy="1130230"/>
          </a:xfrm>
          <a:custGeom>
            <a:rect b="b" l="l" r="r" t="t"/>
            <a:pathLst>
              <a:path extrusionOk="0" h="1130230" w="1230944">
                <a:moveTo>
                  <a:pt x="0" y="0"/>
                </a:moveTo>
                <a:lnTo>
                  <a:pt x="1230944" y="0"/>
                </a:lnTo>
                <a:lnTo>
                  <a:pt x="1230944" y="1130230"/>
                </a:lnTo>
                <a:lnTo>
                  <a:pt x="0" y="113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g32484625f89_0_42"/>
          <p:cNvSpPr/>
          <p:nvPr/>
        </p:nvSpPr>
        <p:spPr>
          <a:xfrm>
            <a:off x="3374387" y="918069"/>
            <a:ext cx="1424755" cy="764187"/>
          </a:xfrm>
          <a:custGeom>
            <a:rect b="b" l="l" r="r" t="t"/>
            <a:pathLst>
              <a:path extrusionOk="0" h="764187" w="1424755">
                <a:moveTo>
                  <a:pt x="0" y="0"/>
                </a:moveTo>
                <a:lnTo>
                  <a:pt x="1424755" y="0"/>
                </a:lnTo>
                <a:lnTo>
                  <a:pt x="1424755" y="764187"/>
                </a:lnTo>
                <a:lnTo>
                  <a:pt x="0" y="7641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g32484625f89_0_42"/>
          <p:cNvSpPr txBox="1"/>
          <p:nvPr/>
        </p:nvSpPr>
        <p:spPr>
          <a:xfrm>
            <a:off x="9985142" y="3179054"/>
            <a:ext cx="3364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Selección del modelo</a:t>
            </a:r>
            <a:endParaRPr/>
          </a:p>
        </p:txBody>
      </p:sp>
      <p:sp>
        <p:nvSpPr>
          <p:cNvPr id="183" name="Google Shape;183;g32484625f89_0_42"/>
          <p:cNvSpPr txBox="1"/>
          <p:nvPr/>
        </p:nvSpPr>
        <p:spPr>
          <a:xfrm>
            <a:off x="9996042" y="4567745"/>
            <a:ext cx="33648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Buscamos un modelo acorde para nuestro problema</a:t>
            </a:r>
            <a:r>
              <a:rPr b="0" i="0" lang="en-US" sz="2100" u="none" cap="none" strike="noStrike">
                <a:solidFill>
                  <a:srgbClr val="8C52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endParaRPr/>
          </a:p>
        </p:txBody>
      </p:sp>
      <p:pic>
        <p:nvPicPr>
          <p:cNvPr id="184" name="Google Shape;184;g32484625f89_0_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9566" y="8437747"/>
            <a:ext cx="1230949" cy="123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 rot="10800000">
            <a:off x="-1383409" y="1824500"/>
            <a:ext cx="9988559" cy="9631825"/>
          </a:xfrm>
          <a:custGeom>
            <a:rect b="b" l="l" r="r" t="t"/>
            <a:pathLst>
              <a:path extrusionOk="0" h="10007091" w="10192407">
                <a:moveTo>
                  <a:pt x="0" y="0"/>
                </a:moveTo>
                <a:lnTo>
                  <a:pt x="10192407" y="0"/>
                </a:lnTo>
                <a:lnTo>
                  <a:pt x="10192407" y="10007091"/>
                </a:lnTo>
                <a:lnTo>
                  <a:pt x="0" y="10007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91" name="Google Shape;191;p7"/>
          <p:cNvCxnSpPr/>
          <p:nvPr/>
        </p:nvCxnSpPr>
        <p:spPr>
          <a:xfrm>
            <a:off x="9881225" y="3116159"/>
            <a:ext cx="7387600" cy="7412473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192" name="Google Shape;192;p7"/>
          <p:cNvSpPr txBox="1"/>
          <p:nvPr/>
        </p:nvSpPr>
        <p:spPr>
          <a:xfrm>
            <a:off x="9881225" y="3559959"/>
            <a:ext cx="6839700" cy="21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Recolección de datos</a:t>
            </a: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9881225" y="5911125"/>
            <a:ext cx="7221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rPr>
              <a:t>Recopilaremos un dataset con canciones de varios géneros</a:t>
            </a:r>
            <a:endParaRPr/>
          </a:p>
        </p:txBody>
      </p:sp>
      <p:grpSp>
        <p:nvGrpSpPr>
          <p:cNvPr id="194" name="Google Shape;194;p7"/>
          <p:cNvGrpSpPr/>
          <p:nvPr/>
        </p:nvGrpSpPr>
        <p:grpSpPr>
          <a:xfrm>
            <a:off x="9881225" y="1028700"/>
            <a:ext cx="1544574" cy="1544574"/>
            <a:chOff x="0" y="0"/>
            <a:chExt cx="812800" cy="812800"/>
          </a:xfrm>
        </p:grpSpPr>
        <p:sp>
          <p:nvSpPr>
            <p:cNvPr id="195" name="Google Shape;195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98F3FF"/>
                  </a:solidFill>
                  <a:latin typeface="Michroma"/>
                  <a:ea typeface="Michroma"/>
                  <a:cs typeface="Michroma"/>
                  <a:sym typeface="Michroma"/>
                </a:rPr>
                <a:t>02.</a:t>
              </a:r>
              <a:endParaRPr/>
            </a:p>
          </p:txBody>
        </p:sp>
      </p:grpSp>
      <p:pic>
        <p:nvPicPr>
          <p:cNvPr id="197" name="Google Shape;19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923" y="3845603"/>
            <a:ext cx="5607900" cy="558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03" name="Google Shape;203;p9"/>
          <p:cNvCxnSpPr/>
          <p:nvPr/>
        </p:nvCxnSpPr>
        <p:spPr>
          <a:xfrm>
            <a:off x="1028700" y="2123262"/>
            <a:ext cx="17696129" cy="7364955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204" name="Google Shape;204;p9"/>
          <p:cNvSpPr/>
          <p:nvPr/>
        </p:nvSpPr>
        <p:spPr>
          <a:xfrm>
            <a:off x="-1862485" y="8140996"/>
            <a:ext cx="8371837" cy="3236601"/>
          </a:xfrm>
          <a:custGeom>
            <a:rect b="b" l="l" r="r" t="t"/>
            <a:pathLst>
              <a:path extrusionOk="0" h="3236601" w="8371837">
                <a:moveTo>
                  <a:pt x="0" y="0"/>
                </a:moveTo>
                <a:lnTo>
                  <a:pt x="8371837" y="0"/>
                </a:lnTo>
                <a:lnTo>
                  <a:pt x="8371837" y="3236601"/>
                </a:lnTo>
                <a:lnTo>
                  <a:pt x="0" y="3236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9"/>
          <p:cNvSpPr txBox="1"/>
          <p:nvPr/>
        </p:nvSpPr>
        <p:spPr>
          <a:xfrm>
            <a:off x="1583550" y="8450075"/>
            <a:ext cx="47118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Librerías</a:t>
            </a:r>
            <a:r>
              <a:rPr b="1"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usadas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: os, zipfile, numpy, pandas, matplotlib, googlecolab, etc.</a:t>
            </a:r>
            <a:endParaRPr sz="1100"/>
          </a:p>
        </p:txBody>
      </p:sp>
      <p:sp>
        <p:nvSpPr>
          <p:cNvPr id="206" name="Google Shape;206;p9"/>
          <p:cNvSpPr txBox="1"/>
          <p:nvPr/>
        </p:nvSpPr>
        <p:spPr>
          <a:xfrm>
            <a:off x="1471950" y="991800"/>
            <a:ext cx="969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1. Configuración del entorno</a:t>
            </a:r>
            <a:endParaRPr sz="100"/>
          </a:p>
        </p:txBody>
      </p:sp>
      <p:sp>
        <p:nvSpPr>
          <p:cNvPr id="207" name="Google Shape;207;p9"/>
          <p:cNvSpPr txBox="1"/>
          <p:nvPr/>
        </p:nvSpPr>
        <p:spPr>
          <a:xfrm>
            <a:off x="1471950" y="4120800"/>
            <a:ext cx="109239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2</a:t>
            </a:r>
            <a:r>
              <a:rPr lang="en-US" sz="34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. Descargar el dataset, descomprimir y cargar los datos</a:t>
            </a:r>
            <a:endParaRPr sz="100"/>
          </a:p>
        </p:txBody>
      </p:sp>
      <p:pic>
        <p:nvPicPr>
          <p:cNvPr id="208" name="Google Shape;2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6288" y="1981888"/>
            <a:ext cx="9094114" cy="17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6">
            <a:alphaModFix/>
          </a:blip>
          <a:srcRect b="25512" l="0" r="0" t="0"/>
          <a:stretch/>
        </p:blipFill>
        <p:spPr>
          <a:xfrm>
            <a:off x="1796300" y="5741800"/>
            <a:ext cx="13717075" cy="149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02436" y="2024726"/>
            <a:ext cx="1617325" cy="161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/>
          <p:nvPr/>
        </p:nvSpPr>
        <p:spPr>
          <a:xfrm>
            <a:off x="14237401" y="327400"/>
            <a:ext cx="3629995" cy="3100337"/>
          </a:xfrm>
          <a:custGeom>
            <a:rect b="b" l="l" r="r" t="t"/>
            <a:pathLst>
              <a:path extrusionOk="0" h="1110237" w="1104181">
                <a:moveTo>
                  <a:pt x="0" y="0"/>
                </a:moveTo>
                <a:lnTo>
                  <a:pt x="1104181" y="0"/>
                </a:lnTo>
                <a:lnTo>
                  <a:pt x="1104181" y="1110237"/>
                </a:lnTo>
                <a:lnTo>
                  <a:pt x="0" y="1110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9"/>
          <p:cNvSpPr/>
          <p:nvPr/>
        </p:nvSpPr>
        <p:spPr>
          <a:xfrm>
            <a:off x="12767172" y="9533925"/>
            <a:ext cx="4898284" cy="450753"/>
          </a:xfrm>
          <a:custGeom>
            <a:rect b="b" l="l" r="r" t="t"/>
            <a:pathLst>
              <a:path extrusionOk="0" h="150502" w="2483287">
                <a:moveTo>
                  <a:pt x="0" y="0"/>
                </a:moveTo>
                <a:lnTo>
                  <a:pt x="2483287" y="0"/>
                </a:lnTo>
                <a:lnTo>
                  <a:pt x="2483287" y="150502"/>
                </a:lnTo>
                <a:lnTo>
                  <a:pt x="0" y="15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7a18a8538_0_5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18" name="Google Shape;218;g2d7a18a8538_0_55"/>
          <p:cNvCxnSpPr/>
          <p:nvPr/>
        </p:nvCxnSpPr>
        <p:spPr>
          <a:xfrm>
            <a:off x="1028700" y="2123262"/>
            <a:ext cx="17696100" cy="7365000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219" name="Google Shape;219;g2d7a18a8538_0_55"/>
          <p:cNvSpPr/>
          <p:nvPr/>
        </p:nvSpPr>
        <p:spPr>
          <a:xfrm>
            <a:off x="-2012160" y="8086271"/>
            <a:ext cx="8371837" cy="3236601"/>
          </a:xfrm>
          <a:custGeom>
            <a:rect b="b" l="l" r="r" t="t"/>
            <a:pathLst>
              <a:path extrusionOk="0" h="3236601" w="8371837">
                <a:moveTo>
                  <a:pt x="0" y="0"/>
                </a:moveTo>
                <a:lnTo>
                  <a:pt x="8371837" y="0"/>
                </a:lnTo>
                <a:lnTo>
                  <a:pt x="8371837" y="3236601"/>
                </a:lnTo>
                <a:lnTo>
                  <a:pt x="0" y="3236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g2d7a18a8538_0_55"/>
          <p:cNvSpPr txBox="1"/>
          <p:nvPr/>
        </p:nvSpPr>
        <p:spPr>
          <a:xfrm>
            <a:off x="1433875" y="8395350"/>
            <a:ext cx="47118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Librerías usadas</a:t>
            </a:r>
            <a:r>
              <a:rPr lang="en-US" sz="2100">
                <a:solidFill>
                  <a:srgbClr val="98F3FF"/>
                </a:solidFill>
                <a:latin typeface="IBM Plex Mono"/>
                <a:ea typeface="IBM Plex Mono"/>
                <a:cs typeface="IBM Plex Mono"/>
                <a:sym typeface="IBM Plex Mono"/>
              </a:rPr>
              <a:t>: os, zipfile, numpy, pandas, matplotlib, googlecolab, etc.</a:t>
            </a:r>
            <a:endParaRPr sz="1100"/>
          </a:p>
        </p:txBody>
      </p:sp>
      <p:sp>
        <p:nvSpPr>
          <p:cNvPr id="221" name="Google Shape;221;g2d7a18a8538_0_55"/>
          <p:cNvSpPr txBox="1"/>
          <p:nvPr/>
        </p:nvSpPr>
        <p:spPr>
          <a:xfrm>
            <a:off x="1464375" y="1096125"/>
            <a:ext cx="969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3. Borra el archivo zip</a:t>
            </a:r>
            <a:endParaRPr sz="100"/>
          </a:p>
        </p:txBody>
      </p:sp>
      <p:sp>
        <p:nvSpPr>
          <p:cNvPr id="222" name="Google Shape;222;g2d7a18a8538_0_55"/>
          <p:cNvSpPr txBox="1"/>
          <p:nvPr/>
        </p:nvSpPr>
        <p:spPr>
          <a:xfrm>
            <a:off x="1464375" y="3372788"/>
            <a:ext cx="969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4. Extraer las canciones en inglés</a:t>
            </a:r>
            <a:endParaRPr sz="100"/>
          </a:p>
        </p:txBody>
      </p:sp>
      <p:pic>
        <p:nvPicPr>
          <p:cNvPr id="223" name="Google Shape;223;g2d7a18a8538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050" y="2156838"/>
            <a:ext cx="11610540" cy="7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d7a18a8538_0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6050" y="4194175"/>
            <a:ext cx="11302255" cy="3630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d7a18a8538_0_55"/>
          <p:cNvSpPr/>
          <p:nvPr/>
        </p:nvSpPr>
        <p:spPr>
          <a:xfrm>
            <a:off x="15542351" y="7824796"/>
            <a:ext cx="1706439" cy="1766777"/>
          </a:xfrm>
          <a:custGeom>
            <a:rect b="b" l="l" r="r" t="t"/>
            <a:pathLst>
              <a:path extrusionOk="0" h="754227" w="754227">
                <a:moveTo>
                  <a:pt x="0" y="0"/>
                </a:moveTo>
                <a:lnTo>
                  <a:pt x="754226" y="0"/>
                </a:lnTo>
                <a:lnTo>
                  <a:pt x="754226" y="754227"/>
                </a:lnTo>
                <a:lnTo>
                  <a:pt x="0" y="754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g2d7a18a8538_0_55"/>
          <p:cNvSpPr/>
          <p:nvPr/>
        </p:nvSpPr>
        <p:spPr>
          <a:xfrm>
            <a:off x="14472275" y="373700"/>
            <a:ext cx="3460083" cy="3630475"/>
          </a:xfrm>
          <a:custGeom>
            <a:rect b="b" l="l" r="r" t="t"/>
            <a:pathLst>
              <a:path extrusionOk="0" h="1110237" w="1051697">
                <a:moveTo>
                  <a:pt x="0" y="0"/>
                </a:moveTo>
                <a:lnTo>
                  <a:pt x="1051697" y="0"/>
                </a:lnTo>
                <a:lnTo>
                  <a:pt x="1051697" y="1110237"/>
                </a:lnTo>
                <a:lnTo>
                  <a:pt x="0" y="1110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62450"/>
            <a:ext cx="18288000" cy="17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8"/>
          <p:cNvSpPr txBox="1"/>
          <p:nvPr/>
        </p:nvSpPr>
        <p:spPr>
          <a:xfrm>
            <a:off x="1467725" y="1028688"/>
            <a:ext cx="12462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Además, guardaremos nuestro dataset en Drive.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234" name="Google Shape;23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200" y="1850000"/>
            <a:ext cx="9494151" cy="23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 txBox="1"/>
          <p:nvPr/>
        </p:nvSpPr>
        <p:spPr>
          <a:xfrm>
            <a:off x="1467725" y="4845575"/>
            <a:ext cx="12462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F3FF"/>
                </a:solidFill>
                <a:latin typeface="Michroma"/>
                <a:ea typeface="Michroma"/>
                <a:cs typeface="Michroma"/>
                <a:sym typeface="Michroma"/>
              </a:rPr>
              <a:t>Y accederemos a este cuando lo necesitemos.</a:t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98F3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236" name="Google Shape;23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1200" y="5739450"/>
            <a:ext cx="10076225" cy="213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8"/>
          <p:cNvCxnSpPr/>
          <p:nvPr/>
        </p:nvCxnSpPr>
        <p:spPr>
          <a:xfrm flipH="1">
            <a:off x="10250929" y="1028700"/>
            <a:ext cx="7008371" cy="9746251"/>
          </a:xfrm>
          <a:prstGeom prst="straightConnector1">
            <a:avLst/>
          </a:prstGeom>
          <a:noFill/>
          <a:ln cap="flat" cmpd="sng" w="19050">
            <a:solidFill>
              <a:srgbClr val="4B797F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238" name="Google Shape;238;p8"/>
          <p:cNvSpPr/>
          <p:nvPr/>
        </p:nvSpPr>
        <p:spPr>
          <a:xfrm flipH="1" rot="5400000">
            <a:off x="13503844" y="5693344"/>
            <a:ext cx="5364497" cy="4203815"/>
          </a:xfrm>
          <a:custGeom>
            <a:rect b="b" l="l" r="r" t="t"/>
            <a:pathLst>
              <a:path extrusionOk="0" h="4203815" w="5364497">
                <a:moveTo>
                  <a:pt x="5364497" y="0"/>
                </a:moveTo>
                <a:lnTo>
                  <a:pt x="0" y="0"/>
                </a:lnTo>
                <a:lnTo>
                  <a:pt x="0" y="4203815"/>
                </a:lnTo>
                <a:lnTo>
                  <a:pt x="5364497" y="4203815"/>
                </a:lnTo>
                <a:lnTo>
                  <a:pt x="5364497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8"/>
          <p:cNvSpPr/>
          <p:nvPr/>
        </p:nvSpPr>
        <p:spPr>
          <a:xfrm flipH="1">
            <a:off x="14457137" y="0"/>
            <a:ext cx="3830862" cy="3271830"/>
          </a:xfrm>
          <a:custGeom>
            <a:rect b="b" l="l" r="r" t="t"/>
            <a:pathLst>
              <a:path extrusionOk="0" h="678803" w="866221">
                <a:moveTo>
                  <a:pt x="866221" y="0"/>
                </a:moveTo>
                <a:lnTo>
                  <a:pt x="0" y="0"/>
                </a:lnTo>
                <a:lnTo>
                  <a:pt x="0" y="678802"/>
                </a:lnTo>
                <a:lnTo>
                  <a:pt x="866221" y="678802"/>
                </a:lnTo>
                <a:lnTo>
                  <a:pt x="866221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8"/>
          <p:cNvSpPr/>
          <p:nvPr/>
        </p:nvSpPr>
        <p:spPr>
          <a:xfrm>
            <a:off x="15442925" y="6982569"/>
            <a:ext cx="1486306" cy="1625359"/>
          </a:xfrm>
          <a:custGeom>
            <a:rect b="b" l="l" r="r" t="t"/>
            <a:pathLst>
              <a:path extrusionOk="0" h="754227" w="726800">
                <a:moveTo>
                  <a:pt x="0" y="0"/>
                </a:moveTo>
                <a:lnTo>
                  <a:pt x="726801" y="0"/>
                </a:lnTo>
                <a:lnTo>
                  <a:pt x="726801" y="754227"/>
                </a:lnTo>
                <a:lnTo>
                  <a:pt x="0" y="754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